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1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8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567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38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9390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41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42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5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9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28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4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2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3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32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9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1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5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779BAAB-3E79-4A2A-9E66-BBC3F63F2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341906"/>
            <a:ext cx="8915399" cy="1343771"/>
          </a:xfrm>
        </p:spPr>
        <p:txBody>
          <a:bodyPr>
            <a:normAutofit/>
          </a:bodyPr>
          <a:lstStyle/>
          <a:p>
            <a:r>
              <a:rPr lang="hu-HU" sz="3600" dirty="0"/>
              <a:t>Fókuszban a hallgató…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B92A1D1-8158-4401-9684-6B6A64A4B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1971923"/>
            <a:ext cx="8915399" cy="2401294"/>
          </a:xfrm>
        </p:spPr>
        <p:txBody>
          <a:bodyPr>
            <a:normAutofit/>
          </a:bodyPr>
          <a:lstStyle/>
          <a:p>
            <a:r>
              <a:rPr lang="hu-HU" sz="2400" dirty="0"/>
              <a:t>Kérdések, válaszok, fejlődési lehetőségek a rövid gyakorlat folyamán</a:t>
            </a:r>
          </a:p>
          <a:p>
            <a:r>
              <a:rPr lang="hu-HU" sz="2400" dirty="0"/>
              <a:t>Szakmai nap a mentor- és vezetőtanárok számára</a:t>
            </a:r>
          </a:p>
          <a:p>
            <a:r>
              <a:rPr lang="hu-HU" sz="2400" dirty="0"/>
              <a:t>2023. augusztus 29.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3868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9CCD7E-CDEE-48FB-812A-9B3B27DD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1466"/>
          </a:xfrm>
        </p:spPr>
        <p:txBody>
          <a:bodyPr/>
          <a:lstStyle/>
          <a:p>
            <a:r>
              <a:rPr lang="hu-HU" dirty="0"/>
              <a:t>Amiből kiindulhatunk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87A52A-4E18-47C6-AF11-3BBA72BB7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73141"/>
            <a:ext cx="8915400" cy="4460749"/>
          </a:xfrm>
        </p:spPr>
        <p:txBody>
          <a:bodyPr/>
          <a:lstStyle/>
          <a:p>
            <a:r>
              <a:rPr lang="hu-HU" dirty="0"/>
              <a:t> - többségünk rendelkezik efféle tapasztalatokkal </a:t>
            </a:r>
          </a:p>
          <a:p>
            <a:r>
              <a:rPr lang="hu-HU" dirty="0"/>
              <a:t> - az elvárások horizontja tanár és hallgató részéről is létezik</a:t>
            </a:r>
          </a:p>
          <a:p>
            <a:r>
              <a:rPr lang="hu-HU" dirty="0"/>
              <a:t> - a pedagógus elvárásai:</a:t>
            </a:r>
          </a:p>
          <a:p>
            <a:r>
              <a:rPr lang="hu-HU" dirty="0"/>
              <a:t>                    - alkalmas személyiség (mentalitás és szakmaiság együttese)</a:t>
            </a:r>
          </a:p>
          <a:p>
            <a:r>
              <a:rPr lang="hu-HU" dirty="0"/>
              <a:t>                    - együttműködési képesség</a:t>
            </a:r>
          </a:p>
          <a:p>
            <a:r>
              <a:rPr lang="hu-HU" dirty="0"/>
              <a:t>                    - a módszertan órákon tanultak alkalmazása</a:t>
            </a:r>
          </a:p>
          <a:p>
            <a:r>
              <a:rPr lang="hu-HU" dirty="0"/>
              <a:t>                    - pontosság, igényesség a saját munkája iránt</a:t>
            </a:r>
          </a:p>
          <a:p>
            <a:r>
              <a:rPr lang="hu-HU" dirty="0"/>
              <a:t> - a hallgató elvárásai  - ? Gyakran nehéz kideríteni, melynek többféle</a:t>
            </a:r>
          </a:p>
          <a:p>
            <a:r>
              <a:rPr lang="hu-HU" dirty="0"/>
              <a:t>                                             oka lehet</a:t>
            </a:r>
          </a:p>
        </p:txBody>
      </p:sp>
    </p:spTree>
    <p:extLst>
      <p:ext uri="{BB962C8B-B14F-4D97-AF65-F5344CB8AC3E}">
        <p14:creationId xmlns:p14="http://schemas.microsoft.com/office/powerpoint/2010/main" val="208290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A08B6F-3EE8-4194-83B4-3A021B3FD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Miért hallgat a hallgató?</a:t>
            </a:r>
            <a:br>
              <a:rPr lang="hu-HU" dirty="0"/>
            </a:br>
            <a:r>
              <a:rPr lang="hu-HU" dirty="0"/>
              <a:t>Avagy régen minden jobb volt..?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8814056-8B64-4A07-90BA-AC6D2A397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202511"/>
            <a:ext cx="8915400" cy="4269851"/>
          </a:xfrm>
        </p:spPr>
        <p:txBody>
          <a:bodyPr/>
          <a:lstStyle/>
          <a:p>
            <a:r>
              <a:rPr lang="hu-HU" dirty="0"/>
              <a:t>A hallgatásnak több oka is lehet</a:t>
            </a:r>
          </a:p>
          <a:p>
            <a:r>
              <a:rPr lang="hu-HU" dirty="0"/>
              <a:t> - az ismeretlen közeg, tanár, diák, épület</a:t>
            </a:r>
          </a:p>
          <a:p>
            <a:r>
              <a:rPr lang="hu-HU" dirty="0"/>
              <a:t> - nem fogalmazta meg magának, mi a célja (a túlélésen kívül)</a:t>
            </a:r>
          </a:p>
          <a:p>
            <a:r>
              <a:rPr lang="hu-HU" dirty="0"/>
              <a:t> - bizonytalan abban a tekintetben, hogy valóban tanár lesz-e</a:t>
            </a:r>
          </a:p>
          <a:p>
            <a:r>
              <a:rPr lang="hu-HU" dirty="0"/>
              <a:t> - önbizalomhiány</a:t>
            </a:r>
          </a:p>
          <a:p>
            <a:r>
              <a:rPr lang="hu-HU" dirty="0"/>
              <a:t> - motiválatlanság</a:t>
            </a:r>
          </a:p>
          <a:p>
            <a:r>
              <a:rPr lang="hu-HU" dirty="0"/>
              <a:t> - a fentiek valamilyen halmaza</a:t>
            </a:r>
          </a:p>
          <a:p>
            <a:endParaRPr lang="hu-HU" dirty="0"/>
          </a:p>
          <a:p>
            <a:r>
              <a:rPr lang="hu-HU" b="1" dirty="0"/>
              <a:t>Tehetünk-e mi – mentor- és vezetőtanárok konstruktív lépéseket?</a:t>
            </a:r>
          </a:p>
        </p:txBody>
      </p:sp>
    </p:spTree>
    <p:extLst>
      <p:ext uri="{BB962C8B-B14F-4D97-AF65-F5344CB8AC3E}">
        <p14:creationId xmlns:p14="http://schemas.microsoft.com/office/powerpoint/2010/main" val="1612179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B4B1245-276C-40EC-8635-64BD6DBC3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6050"/>
          </a:xfrm>
        </p:spPr>
        <p:txBody>
          <a:bodyPr/>
          <a:lstStyle/>
          <a:p>
            <a:r>
              <a:rPr lang="hu-HU" dirty="0"/>
              <a:t>Egy áthidaló 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BC7458-E101-400F-B4DB-3FE7D5AD0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0747"/>
            <a:ext cx="8915400" cy="4969565"/>
          </a:xfrm>
        </p:spPr>
        <p:txBody>
          <a:bodyPr/>
          <a:lstStyle/>
          <a:p>
            <a:r>
              <a:rPr lang="hu-HU" dirty="0"/>
              <a:t>Kiindulópontom az, hogy a hallgató állapota nem kivételes:</a:t>
            </a:r>
          </a:p>
          <a:p>
            <a:r>
              <a:rPr lang="hu-HU" dirty="0"/>
              <a:t>Felnőttként mindenki átérezte ezt (új munkahely, ismeretlen körülmények)</a:t>
            </a:r>
          </a:p>
          <a:p>
            <a:r>
              <a:rPr lang="hu-HU" dirty="0"/>
              <a:t>Egy kérdőív önmagában nem old meg mindent, ám segíthet megtalálni a gyenge pontokat</a:t>
            </a:r>
          </a:p>
          <a:p>
            <a:r>
              <a:rPr lang="hu-HU" dirty="0"/>
              <a:t>Ilyenek lehetnek az alábbiak (feleletválasztással, illetve kiegészítéssel):</a:t>
            </a:r>
          </a:p>
          <a:p>
            <a:r>
              <a:rPr lang="hu-HU" dirty="0"/>
              <a:t> - milyen képességeit tartja erősségének /fejlesztendőnek?</a:t>
            </a:r>
          </a:p>
          <a:p>
            <a:r>
              <a:rPr lang="hu-HU" dirty="0"/>
              <a:t> - mennyire érzi magát képzettnek módszertanilag?</a:t>
            </a:r>
          </a:p>
          <a:p>
            <a:r>
              <a:rPr lang="hu-HU" dirty="0"/>
              <a:t> - tart-e a tanulókkal történő együttműködéstől?</a:t>
            </a:r>
          </a:p>
          <a:p>
            <a:r>
              <a:rPr lang="hu-HU" dirty="0"/>
              <a:t> - tisztában van-e a különböző tantervek tartalmával?</a:t>
            </a:r>
          </a:p>
          <a:p>
            <a:r>
              <a:rPr lang="hu-HU" dirty="0"/>
              <a:t> - milyen típusú kihívásoktól tart leginkább?</a:t>
            </a:r>
          </a:p>
        </p:txBody>
      </p:sp>
    </p:spTree>
    <p:extLst>
      <p:ext uri="{BB962C8B-B14F-4D97-AF65-F5344CB8AC3E}">
        <p14:creationId xmlns:p14="http://schemas.microsoft.com/office/powerpoint/2010/main" val="232259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B696E4A-3D8C-45EB-8DFA-BA66C574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Rendszerszintű jelenségek a gyakorlati                   tevékenységben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6F63A33-49EF-436D-AF7C-54074DD1E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75221"/>
          </a:xfrm>
        </p:spPr>
        <p:txBody>
          <a:bodyPr/>
          <a:lstStyle/>
          <a:p>
            <a:r>
              <a:rPr lang="hu-HU" dirty="0"/>
              <a:t> - </a:t>
            </a:r>
            <a:r>
              <a:rPr lang="hu-HU" b="1" dirty="0"/>
              <a:t>a tudatosság részleges hiánya</a:t>
            </a:r>
            <a:r>
              <a:rPr lang="hu-HU" dirty="0"/>
              <a:t>, azaz mit miért teszünk,</a:t>
            </a:r>
          </a:p>
          <a:p>
            <a:r>
              <a:rPr lang="hu-HU" dirty="0"/>
              <a:t>                                - miért éppen az adott feladattípust alkalmazza?</a:t>
            </a:r>
          </a:p>
          <a:p>
            <a:r>
              <a:rPr lang="hu-HU" dirty="0"/>
              <a:t>                                - mi a célja az adott tananyag tanításával?</a:t>
            </a:r>
          </a:p>
          <a:p>
            <a:r>
              <a:rPr lang="hu-HU" dirty="0"/>
              <a:t>                                - hogyan kapcsolódnak egymáshoz az adott egységek?</a:t>
            </a:r>
          </a:p>
          <a:p>
            <a:endParaRPr lang="hu-HU" dirty="0"/>
          </a:p>
          <a:p>
            <a:r>
              <a:rPr lang="hu-HU" dirty="0"/>
              <a:t> - </a:t>
            </a:r>
            <a:r>
              <a:rPr lang="hu-HU" b="1" dirty="0"/>
              <a:t>izolált szemléletmód </a:t>
            </a:r>
            <a:r>
              <a:rPr lang="hu-HU" dirty="0"/>
              <a:t>–  egyike a legnagyobb kihívásoknak tanár és hall-</a:t>
            </a:r>
          </a:p>
          <a:p>
            <a:r>
              <a:rPr lang="hu-HU" dirty="0"/>
              <a:t> számára egyaránt (türelemmel és visszatérően rámutatni a hibákra)</a:t>
            </a:r>
          </a:p>
          <a:p>
            <a:r>
              <a:rPr lang="hu-HU" dirty="0"/>
              <a:t> - a tankönyv mint munkaeszköz – gyakoriak az esetleges választások</a:t>
            </a:r>
          </a:p>
          <a:p>
            <a:r>
              <a:rPr lang="hu-HU" dirty="0"/>
              <a:t> szövegrészlet, ábra, forrásanyag tekintetében</a:t>
            </a:r>
          </a:p>
        </p:txBody>
      </p:sp>
    </p:spTree>
    <p:extLst>
      <p:ext uri="{BB962C8B-B14F-4D97-AF65-F5344CB8AC3E}">
        <p14:creationId xmlns:p14="http://schemas.microsoft.com/office/powerpoint/2010/main" val="3638695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3934E4-20FA-4CF0-B0B8-B3375B4EC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7855"/>
          </a:xfrm>
        </p:spPr>
        <p:txBody>
          <a:bodyPr/>
          <a:lstStyle/>
          <a:p>
            <a:r>
              <a:rPr lang="hu-HU" dirty="0"/>
              <a:t>Összegzés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421FF47-DEC8-4AA3-BA75-B44F50936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85678"/>
            <a:ext cx="8915400" cy="2846566"/>
          </a:xfrm>
        </p:spPr>
        <p:txBody>
          <a:bodyPr/>
          <a:lstStyle/>
          <a:p>
            <a:r>
              <a:rPr lang="hu-HU" dirty="0"/>
              <a:t> - a gyakorlat elején a hallgató felkészültségének feltérképezése</a:t>
            </a:r>
          </a:p>
          <a:p>
            <a:r>
              <a:rPr lang="hu-HU" dirty="0"/>
              <a:t> - ezáltal a hallgató is tisztább képet kap a saját lehetőségeiről</a:t>
            </a:r>
          </a:p>
          <a:p>
            <a:r>
              <a:rPr lang="hu-HU" dirty="0"/>
              <a:t> - elkerülhető az asszimetria lehetőségek és képességek viszonyában</a:t>
            </a:r>
          </a:p>
          <a:p>
            <a:r>
              <a:rPr lang="hu-HU" dirty="0"/>
              <a:t> - megkönnyíti számára az egyéni fejlesztési terv elkészítését</a:t>
            </a:r>
          </a:p>
          <a:p>
            <a:r>
              <a:rPr lang="hu-HU" dirty="0"/>
              <a:t> - kommunikáció (hallgató, mentor- és vezetőtanár kapcsolata)</a:t>
            </a:r>
          </a:p>
        </p:txBody>
      </p:sp>
    </p:spTree>
    <p:extLst>
      <p:ext uri="{BB962C8B-B14F-4D97-AF65-F5344CB8AC3E}">
        <p14:creationId xmlns:p14="http://schemas.microsoft.com/office/powerpoint/2010/main" val="451487549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400</Words>
  <Application>Microsoft Office PowerPoint</Application>
  <PresentationFormat>Szélesvásznú</PresentationFormat>
  <Paragraphs>50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Szálak</vt:lpstr>
      <vt:lpstr>Fókuszban a hallgató…</vt:lpstr>
      <vt:lpstr>Amiből kiindulhatunk</vt:lpstr>
      <vt:lpstr>Miért hallgat a hallgató? Avagy régen minden jobb volt..?</vt:lpstr>
      <vt:lpstr>Egy áthidaló példa</vt:lpstr>
      <vt:lpstr>Rendszerszintű jelenségek a gyakorlati                   tevékenységben</vt:lpstr>
      <vt:lpstr>Összegzés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Fókuszban a hallgató…</dc:title>
  <dc:creator>Csóka Tibor</dc:creator>
  <cp:lastModifiedBy>Csóka Tibor</cp:lastModifiedBy>
  <cp:revision>9</cp:revision>
  <dcterms:created xsi:type="dcterms:W3CDTF">2023-08-28T15:54:50Z</dcterms:created>
  <dcterms:modified xsi:type="dcterms:W3CDTF">2023-08-29T05:01:20Z</dcterms:modified>
</cp:coreProperties>
</file>