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79" r:id="rId2"/>
    <p:sldId id="292" r:id="rId3"/>
    <p:sldId id="291" r:id="rId4"/>
    <p:sldId id="281" r:id="rId5"/>
    <p:sldId id="282" r:id="rId6"/>
    <p:sldId id="283" r:id="rId7"/>
    <p:sldId id="284" r:id="rId8"/>
    <p:sldId id="285" r:id="rId9"/>
    <p:sldId id="287" r:id="rId10"/>
    <p:sldId id="288" r:id="rId11"/>
    <p:sldId id="276" r:id="rId12"/>
    <p:sldId id="263" r:id="rId13"/>
    <p:sldId id="257" r:id="rId14"/>
    <p:sldId id="262" r:id="rId15"/>
    <p:sldId id="258" r:id="rId16"/>
    <p:sldId id="259" r:id="rId17"/>
    <p:sldId id="260" r:id="rId18"/>
    <p:sldId id="305" r:id="rId19"/>
    <p:sldId id="306" r:id="rId20"/>
    <p:sldId id="307" r:id="rId21"/>
    <p:sldId id="308" r:id="rId22"/>
    <p:sldId id="316" r:id="rId23"/>
    <p:sldId id="309" r:id="rId24"/>
    <p:sldId id="310" r:id="rId25"/>
    <p:sldId id="313" r:id="rId26"/>
    <p:sldId id="265" r:id="rId27"/>
    <p:sldId id="266" r:id="rId28"/>
    <p:sldId id="267" r:id="rId29"/>
    <p:sldId id="270" r:id="rId30"/>
    <p:sldId id="269" r:id="rId31"/>
    <p:sldId id="271" r:id="rId32"/>
    <p:sldId id="272" r:id="rId33"/>
    <p:sldId id="274" r:id="rId34"/>
    <p:sldId id="273" r:id="rId35"/>
    <p:sldId id="296" r:id="rId36"/>
    <p:sldId id="298" r:id="rId37"/>
    <p:sldId id="297" r:id="rId38"/>
    <p:sldId id="299" r:id="rId39"/>
    <p:sldId id="300" r:id="rId40"/>
    <p:sldId id="301" r:id="rId41"/>
    <p:sldId id="302" r:id="rId42"/>
    <p:sldId id="304" r:id="rId43"/>
    <p:sldId id="319" r:id="rId44"/>
    <p:sldId id="320" r:id="rId45"/>
    <p:sldId id="317" r:id="rId46"/>
    <p:sldId id="318" r:id="rId47"/>
    <p:sldId id="314" r:id="rId48"/>
    <p:sldId id="293" r:id="rId49"/>
    <p:sldId id="295" r:id="rId5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EEF50-E3A6-4DD1-85FE-4BCB0B2D2FA1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0B9040-8298-4946-9FA0-09C99E1988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1654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976AF-01ED-4434-BCFA-30BE6581202A}" type="slidenum">
              <a:rPr lang="hu-HU" smtClean="0"/>
              <a:t>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0871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DC739-C3B9-456C-B65D-0BACA4E0ED30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3B747-34DC-4A98-8A58-E2BC3342DF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778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DC739-C3B9-456C-B65D-0BACA4E0ED30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3B747-34DC-4A98-8A58-E2BC3342DF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5888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DC739-C3B9-456C-B65D-0BACA4E0ED30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3B747-34DC-4A98-8A58-E2BC3342DF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898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DC739-C3B9-456C-B65D-0BACA4E0ED30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3B747-34DC-4A98-8A58-E2BC3342DF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431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DC739-C3B9-456C-B65D-0BACA4E0ED30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3B747-34DC-4A98-8A58-E2BC3342DF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222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DC739-C3B9-456C-B65D-0BACA4E0ED30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3B747-34DC-4A98-8A58-E2BC3342DF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6080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DC739-C3B9-456C-B65D-0BACA4E0ED30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3B747-34DC-4A98-8A58-E2BC3342DF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356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DC739-C3B9-456C-B65D-0BACA4E0ED30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3B747-34DC-4A98-8A58-E2BC3342DF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3245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DC739-C3B9-456C-B65D-0BACA4E0ED30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3B747-34DC-4A98-8A58-E2BC3342DF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5516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DC739-C3B9-456C-B65D-0BACA4E0ED30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3B747-34DC-4A98-8A58-E2BC3342DF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3785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DC739-C3B9-456C-B65D-0BACA4E0ED30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3B747-34DC-4A98-8A58-E2BC3342DF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066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DC739-C3B9-456C-B65D-0BACA4E0ED30}" type="datetimeFigureOut">
              <a:rPr lang="hu-HU" smtClean="0"/>
              <a:t>2023. 09. 01.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3B747-34DC-4A98-8A58-E2BC3342DF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355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8kZc1eGDQk" TargetMode="Externa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png"/><Relationship Id="rId7" Type="http://schemas.openxmlformats.org/officeDocument/2006/relationships/image" Target="../media/image50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MMCkFLICDo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362274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/>
            </a:r>
            <a:br>
              <a:rPr lang="hu-HU" dirty="0" smtClean="0"/>
            </a:br>
            <a:r>
              <a:rPr lang="hu-HU" b="1" dirty="0" smtClean="0">
                <a:solidFill>
                  <a:schemeClr val="tx1"/>
                </a:solidFill>
              </a:rPr>
              <a:t>Differenciálás az ének-zene órákon</a:t>
            </a:r>
            <a:br>
              <a:rPr lang="hu-HU" b="1" dirty="0" smtClean="0">
                <a:solidFill>
                  <a:schemeClr val="tx1"/>
                </a:solidFill>
              </a:rPr>
            </a:br>
            <a:r>
              <a:rPr lang="hu-HU" b="1" dirty="0">
                <a:solidFill>
                  <a:schemeClr val="tx1"/>
                </a:solidFill>
              </a:rPr>
              <a:t/>
            </a:r>
            <a:br>
              <a:rPr lang="hu-HU" b="1" dirty="0">
                <a:solidFill>
                  <a:schemeClr val="tx1"/>
                </a:solidFill>
              </a:rPr>
            </a:b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400" dirty="0"/>
          </a:p>
          <a:p>
            <a:pPr marL="0" indent="0" algn="ctr">
              <a:buNone/>
            </a:pPr>
            <a:endParaRPr lang="hu-H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hu-H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hu-HU" sz="1400" b="1" dirty="0" smtClean="0"/>
              <a:t>Gulyásné </a:t>
            </a:r>
            <a:r>
              <a:rPr lang="hu-HU" sz="1400" b="1" dirty="0"/>
              <a:t>Németh </a:t>
            </a:r>
            <a:r>
              <a:rPr lang="hu-HU" sz="1400" b="1" dirty="0" smtClean="0"/>
              <a:t>Eszter</a:t>
            </a:r>
          </a:p>
          <a:p>
            <a:pPr marL="0" indent="0" algn="r">
              <a:buNone/>
            </a:pPr>
            <a:r>
              <a:rPr lang="hu-HU" sz="1400" b="1" dirty="0" smtClean="0"/>
              <a:t>szaktanácsadó</a:t>
            </a:r>
            <a:endParaRPr lang="hu-HU" sz="1400" b="1" dirty="0"/>
          </a:p>
          <a:p>
            <a:pPr marL="0" indent="0" algn="r">
              <a:buNone/>
            </a:pPr>
            <a:r>
              <a:rPr lang="hu-HU" sz="1400" b="1" dirty="0" smtClean="0"/>
              <a:t>2023. </a:t>
            </a:r>
            <a:r>
              <a:rPr lang="hu-HU" sz="1400" b="1" dirty="0"/>
              <a:t>a</a:t>
            </a:r>
            <a:r>
              <a:rPr lang="hu-HU" sz="1400" b="1" dirty="0" smtClean="0"/>
              <a:t>ugusztus 29.</a:t>
            </a:r>
            <a:endParaRPr lang="hu-HU" sz="14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167" y="2016692"/>
            <a:ext cx="4770365" cy="3577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3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1200" y="704088"/>
            <a:ext cx="8229600" cy="924712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Értékelés</a:t>
            </a:r>
            <a:br>
              <a:rPr lang="hu-HU" b="1" dirty="0" smtClean="0">
                <a:solidFill>
                  <a:schemeClr val="tx1"/>
                </a:solidFill>
              </a:rPr>
            </a:br>
            <a:r>
              <a:rPr lang="hu-HU" b="1" dirty="0" smtClean="0">
                <a:solidFill>
                  <a:schemeClr val="tx1"/>
                </a:solidFill>
              </a:rPr>
              <a:t>„Képtárlátogatás”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0466" y="1935164"/>
            <a:ext cx="3291068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34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BARTÓK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566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89" y="479243"/>
            <a:ext cx="9771016" cy="549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7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10" y="482089"/>
            <a:ext cx="11108285" cy="611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672046" y="1104899"/>
            <a:ext cx="9575074" cy="4128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Apja iskolaigazgató, és amatőr zenész, anyja tanító és zongoratanár.</a:t>
            </a:r>
            <a:br>
              <a:rPr lang="hu-H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Nagyszentmiklós</a:t>
            </a:r>
            <a:endParaRPr lang="hu-H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1881. március 25</a:t>
            </a:r>
            <a:endParaRPr lang="hu-H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New York</a:t>
            </a:r>
            <a:endParaRPr lang="hu-H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1945. szeptember 26.</a:t>
            </a:r>
            <a:endParaRPr lang="hu-H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89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207623" y="104503"/>
            <a:ext cx="6936377" cy="6435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fából faragott királyfi</a:t>
            </a:r>
            <a:endParaRPr lang="hu-H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u-H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Kékszakállú herceg vára</a:t>
            </a:r>
            <a:endParaRPr lang="hu-H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Ziegler</a:t>
            </a:r>
            <a:r>
              <a:rPr lang="hu-H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Márta</a:t>
            </a:r>
            <a:endParaRPr lang="hu-H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Pásztory Ditta</a:t>
            </a:r>
            <a:endParaRPr lang="hu-H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csodálatos mandarin</a:t>
            </a:r>
            <a:endParaRPr lang="hu-H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Cantata profana</a:t>
            </a:r>
            <a:endParaRPr lang="hu-H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Concerto</a:t>
            </a:r>
            <a:endParaRPr lang="hu-H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Mikrokozmos</a:t>
            </a:r>
            <a:endParaRPr lang="hu-H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Gyermekeknek</a:t>
            </a:r>
            <a:endParaRPr lang="hu-H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népzenegyűjtés</a:t>
            </a:r>
            <a:endParaRPr lang="hu-H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budapesti Zeneakadémia</a:t>
            </a:r>
            <a:endParaRPr lang="hu-H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20. századi zeneszerzés egyik klasszikusa</a:t>
            </a:r>
            <a:endParaRPr lang="hu-H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Geyer Stefi hegedűművésznő</a:t>
            </a:r>
            <a:endParaRPr lang="hu-H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női karok</a:t>
            </a:r>
            <a:endParaRPr lang="hu-H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68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303" y="757647"/>
            <a:ext cx="8686478" cy="51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9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563720" y="-493809"/>
            <a:ext cx="6550210" cy="798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9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Kodály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974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109" y="561513"/>
            <a:ext cx="8700926" cy="56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293224" y="1580607"/>
            <a:ext cx="103457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„ </a:t>
            </a:r>
            <a:r>
              <a:rPr lang="hu-HU" sz="4000" dirty="0"/>
              <a:t>Ha aszerint bánsz valakivel … amilyennek képességei alapján lennie kéne, </a:t>
            </a:r>
          </a:p>
          <a:p>
            <a:pPr algn="ctr"/>
            <a:r>
              <a:rPr lang="hu-HU" sz="4000" dirty="0"/>
              <a:t>hát azzá is válik.”</a:t>
            </a:r>
          </a:p>
          <a:p>
            <a:r>
              <a:rPr lang="hu-HU" sz="4000" dirty="0"/>
              <a:t>							</a:t>
            </a:r>
            <a:r>
              <a:rPr lang="hu-HU" sz="4000" dirty="0" smtClean="0"/>
              <a:t>	</a:t>
            </a:r>
            <a:r>
              <a:rPr lang="hu-HU" sz="3200" dirty="0" smtClean="0"/>
              <a:t>(</a:t>
            </a:r>
            <a:r>
              <a:rPr lang="hu-HU" sz="3200" dirty="0"/>
              <a:t>Goethe)</a:t>
            </a:r>
          </a:p>
        </p:txBody>
      </p:sp>
    </p:spTree>
    <p:extLst>
      <p:ext uri="{BB962C8B-B14F-4D97-AF65-F5344CB8AC3E}">
        <p14:creationId xmlns:p14="http://schemas.microsoft.com/office/powerpoint/2010/main" val="91759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Egérrágta dallam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947" y="1690688"/>
            <a:ext cx="9463401" cy="429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1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99" y="1110343"/>
            <a:ext cx="11449218" cy="4702628"/>
          </a:xfrm>
          <a:prstGeom prst="rect">
            <a:avLst/>
          </a:prstGeo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50899" y="365126"/>
            <a:ext cx="10902901" cy="649028"/>
          </a:xfrm>
        </p:spPr>
        <p:txBody>
          <a:bodyPr>
            <a:normAutofit/>
          </a:bodyPr>
          <a:lstStyle/>
          <a:p>
            <a:r>
              <a:rPr lang="hu-HU" sz="2000" dirty="0"/>
              <a:t>Zoboralja – “A </a:t>
            </a:r>
            <a:r>
              <a:rPr lang="hu-HU" sz="2000" dirty="0" err="1"/>
              <a:t>csitári</a:t>
            </a:r>
            <a:r>
              <a:rPr lang="hu-HU" sz="2000" dirty="0"/>
              <a:t> hegyek alatt” </a:t>
            </a:r>
            <a:r>
              <a:rPr lang="hu-HU" sz="2000" dirty="0">
                <a:hlinkClick r:id="rId3"/>
              </a:rPr>
              <a:t>https://</a:t>
            </a:r>
            <a:r>
              <a:rPr lang="hu-HU" sz="2000" dirty="0" smtClean="0">
                <a:hlinkClick r:id="rId3"/>
              </a:rPr>
              <a:t>www.youtube.com/watch?v=S8kZc1eGDQk</a:t>
            </a:r>
            <a:r>
              <a:rPr lang="hu-HU" sz="2000" dirty="0" smtClean="0"/>
              <a:t> </a:t>
            </a:r>
            <a:endParaRPr lang="hu-HU" sz="2000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819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74" y="718596"/>
            <a:ext cx="3765040" cy="5760581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4296" y="2037805"/>
            <a:ext cx="5449138" cy="366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5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736612"/>
          </a:xfrm>
        </p:spPr>
        <p:txBody>
          <a:bodyPr/>
          <a:lstStyle/>
          <a:p>
            <a:pPr algn="ctr"/>
            <a:r>
              <a:rPr lang="hu-HU" dirty="0" smtClean="0"/>
              <a:t>Ligeti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2319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028547"/>
              </p:ext>
            </p:extLst>
          </p:nvPr>
        </p:nvGraphicFramePr>
        <p:xfrm>
          <a:off x="1627093" y="739587"/>
          <a:ext cx="9157447" cy="54373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04463">
                  <a:extLst>
                    <a:ext uri="{9D8B030D-6E8A-4147-A177-3AD203B41FA5}">
                      <a16:colId xmlns:a16="http://schemas.microsoft.com/office/drawing/2014/main" val="1679976296"/>
                    </a:ext>
                  </a:extLst>
                </a:gridCol>
                <a:gridCol w="4070978">
                  <a:extLst>
                    <a:ext uri="{9D8B030D-6E8A-4147-A177-3AD203B41FA5}">
                      <a16:colId xmlns:a16="http://schemas.microsoft.com/office/drawing/2014/main" val="2789547459"/>
                    </a:ext>
                  </a:extLst>
                </a:gridCol>
                <a:gridCol w="982006">
                  <a:extLst>
                    <a:ext uri="{9D8B030D-6E8A-4147-A177-3AD203B41FA5}">
                      <a16:colId xmlns:a16="http://schemas.microsoft.com/office/drawing/2014/main" val="3547999471"/>
                    </a:ext>
                  </a:extLst>
                </a:gridCol>
              </a:tblGrid>
              <a:tr h="652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MUSICA RICERCATA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1" marR="55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EGYETLEN „A” HANG ISMÉTELGETÉSE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1" marR="55281" marT="0" marB="0" anchor="ctr"/>
                </a:tc>
                <a:tc>
                  <a:txBody>
                    <a:bodyPr/>
                    <a:lstStyle/>
                    <a:p>
                      <a:pPr marL="318770" indent="-3187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1953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1" marR="55281" marT="0" marB="0" anchor="ctr"/>
                </a:tc>
                <a:extLst>
                  <a:ext uri="{0D108BD9-81ED-4DB2-BD59-A6C34878D82A}">
                    <a16:rowId xmlns:a16="http://schemas.microsoft.com/office/drawing/2014/main" val="1660123199"/>
                  </a:ext>
                </a:extLst>
              </a:tr>
              <a:tr h="870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ARTIKULATION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1" marR="55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ÉRTELEM NÉLKÜLI BESZÉD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1" marR="55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1958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1" marR="55281" marT="0" marB="0" anchor="ctr"/>
                </a:tc>
                <a:extLst>
                  <a:ext uri="{0D108BD9-81ED-4DB2-BD59-A6C34878D82A}">
                    <a16:rowId xmlns:a16="http://schemas.microsoft.com/office/drawing/2014/main" val="2600136441"/>
                  </a:ext>
                </a:extLst>
              </a:tr>
              <a:tr h="652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HUNGARIAN ROCK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1" marR="55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CSEMBALÓ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1" marR="55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1978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1" marR="55281" marT="0" marB="0" anchor="ctr"/>
                </a:tc>
                <a:extLst>
                  <a:ext uri="{0D108BD9-81ED-4DB2-BD59-A6C34878D82A}">
                    <a16:rowId xmlns:a16="http://schemas.microsoft.com/office/drawing/2014/main" val="1967226565"/>
                  </a:ext>
                </a:extLst>
              </a:tr>
              <a:tr h="652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RENDETLENSÉG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1" marR="55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18 MŰ KÖZÜL AZ ELSŐ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1" marR="55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1985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1" marR="55281" marT="0" marB="0" anchor="ctr"/>
                </a:tc>
                <a:extLst>
                  <a:ext uri="{0D108BD9-81ED-4DB2-BD59-A6C34878D82A}">
                    <a16:rowId xmlns:a16="http://schemas.microsoft.com/office/drawing/2014/main" val="876415051"/>
                  </a:ext>
                </a:extLst>
              </a:tr>
              <a:tr h="652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SÍPPAL, DOBBAL, NÁDIHEGEDŰVEL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1" marR="55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 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1" marR="55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2000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1" marR="55281" marT="0" marB="0" anchor="ctr"/>
                </a:tc>
                <a:extLst>
                  <a:ext uri="{0D108BD9-81ED-4DB2-BD59-A6C34878D82A}">
                    <a16:rowId xmlns:a16="http://schemas.microsoft.com/office/drawing/2014/main" val="1687686865"/>
                  </a:ext>
                </a:extLst>
              </a:tr>
              <a:tr h="652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JOBB KÉZ FEHÉR, BAL KÉZ FEKETE BILLENTYŰ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1" marR="55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GÉPSZERŰ, ZAKATOLÁS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1" marR="55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 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1" marR="55281" marT="0" marB="0" anchor="ctr"/>
                </a:tc>
                <a:extLst>
                  <a:ext uri="{0D108BD9-81ED-4DB2-BD59-A6C34878D82A}">
                    <a16:rowId xmlns:a16="http://schemas.microsoft.com/office/drawing/2014/main" val="2991873320"/>
                  </a:ext>
                </a:extLst>
              </a:tr>
              <a:tr h="652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WEÖRES SÁNDOR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1" marR="55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SZEMCSÉS, TÖRÉKENY, SZÁLKÁS ANYAGOK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1" marR="55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 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1" marR="55281" marT="0" marB="0" anchor="ctr"/>
                </a:tc>
                <a:extLst>
                  <a:ext uri="{0D108BD9-81ED-4DB2-BD59-A6C34878D82A}">
                    <a16:rowId xmlns:a16="http://schemas.microsoft.com/office/drawing/2014/main" val="2303297806"/>
                  </a:ext>
                </a:extLst>
              </a:tr>
              <a:tr h="652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ÜTŐHANGSZEREK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1" marR="55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KÖLNI RÁDIÓ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1" marR="55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 dirty="0">
                          <a:effectLst/>
                        </a:rPr>
                        <a:t> </a:t>
                      </a:r>
                      <a:endParaRPr lang="hu-H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1" marR="55281" marT="0" marB="0" anchor="ctr"/>
                </a:tc>
                <a:extLst>
                  <a:ext uri="{0D108BD9-81ED-4DB2-BD59-A6C34878D82A}">
                    <a16:rowId xmlns:a16="http://schemas.microsoft.com/office/drawing/2014/main" val="4253346482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66838" y="1711514"/>
            <a:ext cx="15337919" cy="57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683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Koncertajánló-meghívó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68278"/>
            <a:ext cx="5181600" cy="4066031"/>
          </a:xfrm>
          <a:prstGeom prst="rect">
            <a:avLst/>
          </a:prstGeo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9800" y="2634484"/>
            <a:ext cx="5181600" cy="243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6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NÉPDALOK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603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738" y="318209"/>
            <a:ext cx="4276725" cy="638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5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827" y="600075"/>
            <a:ext cx="5244573" cy="611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2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277" y="1046781"/>
            <a:ext cx="8893445" cy="47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0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536620"/>
          </a:xfrm>
        </p:spPr>
        <p:txBody>
          <a:bodyPr>
            <a:normAutofit fontScale="90000"/>
          </a:bodyPr>
          <a:lstStyle/>
          <a:p>
            <a:r>
              <a:rPr lang="hu-HU" sz="4000" dirty="0"/>
              <a:t>A differenciálás területei</a:t>
            </a:r>
            <a:br>
              <a:rPr lang="hu-HU" sz="4000" dirty="0"/>
            </a:br>
            <a:endParaRPr lang="hu-HU" sz="4000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1524000" y="1267097"/>
            <a:ext cx="9144000" cy="5290457"/>
          </a:xfrm>
        </p:spPr>
        <p:txBody>
          <a:bodyPr>
            <a:normAutofit fontScale="70000" lnSpcReduction="20000"/>
          </a:bodyPr>
          <a:lstStyle/>
          <a:p>
            <a:pPr marL="342900" marR="4699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Tartalom alakítása a gyermek érdeklődése, előzetes tudása szerint</a:t>
            </a:r>
            <a:endParaRPr lang="hu-H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699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Oktatási célban, szintben való igazodás a gyermek tapasztalataihoz, </a:t>
            </a:r>
            <a:r>
              <a:rPr lang="hu-HU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ismereteihez, képesség </a:t>
            </a:r>
            <a:r>
              <a:rPr lang="hu-H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fejlődési szintjéhez</a:t>
            </a:r>
            <a:endParaRPr lang="hu-H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699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munkaformák igazítása a gyermeki igényekhez</a:t>
            </a:r>
            <a:endParaRPr lang="hu-H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699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szervezés módjának igazítása a gyermeki igényekhez                            </a:t>
            </a:r>
            <a:endParaRPr lang="hu-H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699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Irányítás módját is igazíthatjuk a gyermeki igényekhez</a:t>
            </a:r>
            <a:endParaRPr lang="hu-H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699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közvetítés csatornájának megválasztása</a:t>
            </a:r>
            <a:endParaRPr lang="hu-H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699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információszerző tevékenység folyamatának felépítése</a:t>
            </a:r>
            <a:endParaRPr lang="hu-H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699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nevelés stílusának megválasztása</a:t>
            </a:r>
            <a:endParaRPr lang="hu-H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699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munkavégzés ütemében, tempójában való igazodás a gyermekhez</a:t>
            </a:r>
            <a:endParaRPr lang="hu-H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4699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u-H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Önállóság fokának meghatározása, a segítségadás módja</a:t>
            </a:r>
            <a:endParaRPr lang="hu-H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3338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520535"/>
              </p:ext>
            </p:extLst>
          </p:nvPr>
        </p:nvGraphicFramePr>
        <p:xfrm>
          <a:off x="2232211" y="739590"/>
          <a:ext cx="7382436" cy="5420704"/>
        </p:xfrm>
        <a:graphic>
          <a:graphicData uri="http://schemas.openxmlformats.org/drawingml/2006/table">
            <a:tbl>
              <a:tblPr firstRow="1" firstCol="1" bandRow="1"/>
              <a:tblGrid>
                <a:gridCol w="2460812">
                  <a:extLst>
                    <a:ext uri="{9D8B030D-6E8A-4147-A177-3AD203B41FA5}">
                      <a16:colId xmlns:a16="http://schemas.microsoft.com/office/drawing/2014/main" val="286364008"/>
                    </a:ext>
                  </a:extLst>
                </a:gridCol>
                <a:gridCol w="2460812">
                  <a:extLst>
                    <a:ext uri="{9D8B030D-6E8A-4147-A177-3AD203B41FA5}">
                      <a16:colId xmlns:a16="http://schemas.microsoft.com/office/drawing/2014/main" val="4164247418"/>
                    </a:ext>
                  </a:extLst>
                </a:gridCol>
                <a:gridCol w="2460812">
                  <a:extLst>
                    <a:ext uri="{9D8B030D-6E8A-4147-A177-3AD203B41FA5}">
                      <a16:colId xmlns:a16="http://schemas.microsoft.com/office/drawing/2014/main" val="1395783499"/>
                    </a:ext>
                  </a:extLst>
                </a:gridCol>
              </a:tblGrid>
              <a:tr h="6775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régi stílus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szempontok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új stílus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0246697"/>
                  </a:ext>
                </a:extLst>
              </a:tr>
              <a:tr h="6775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általában 4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sorok száma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általában 4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538878"/>
                  </a:ext>
                </a:extLst>
              </a:tr>
              <a:tr h="6775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kis szótagszámú, rövid sorok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sorok szótagszáma, hosszúsága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nagy szótagszámú, hosszú sorok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4004033"/>
                  </a:ext>
                </a:extLst>
              </a:tr>
              <a:tr h="6775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ereszkedő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dallamvonala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kupolás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5357979"/>
                  </a:ext>
                </a:extLst>
              </a:tr>
              <a:tr h="6775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kvintváltó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sorszerkezete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visszatérő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8888725"/>
                  </a:ext>
                </a:extLst>
              </a:tr>
              <a:tr h="6775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ötfokú (pentaton)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hangsora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hétfokú (dúr, moll)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0372389"/>
                  </a:ext>
                </a:extLst>
              </a:tr>
              <a:tr h="6775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parlando, rubato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előadásmódja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tempo giusto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4807661"/>
                  </a:ext>
                </a:extLst>
              </a:tr>
              <a:tr h="6775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Megrakják a tüzet…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Röpülj páva…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példák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Erdő, erdő…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Által mennék…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312121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395663" y="18430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462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15" y="697754"/>
            <a:ext cx="5761219" cy="546248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782" y="1078159"/>
            <a:ext cx="3353038" cy="508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6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0" y="727292"/>
            <a:ext cx="7498080" cy="562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5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mtClean="0"/>
              <a:t>BÉKEFI ANTAL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977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320277"/>
            <a:ext cx="4245429" cy="6458645"/>
          </a:xfrm>
          <a:prstGeom prst="rect">
            <a:avLst/>
          </a:prstGeom>
        </p:spPr>
      </p:pic>
      <p:pic>
        <p:nvPicPr>
          <p:cNvPr id="9" name="Tartalom helye 8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9006329" y="598420"/>
            <a:ext cx="2413000" cy="294481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592" y="1435698"/>
            <a:ext cx="3261643" cy="217036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413" y="4082146"/>
            <a:ext cx="3547359" cy="236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9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BEETHOVEN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221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729" y="248195"/>
            <a:ext cx="3991100" cy="6490372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83585" y="1807618"/>
            <a:ext cx="4739297" cy="43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5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605" y="538957"/>
            <a:ext cx="8913613" cy="570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0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Népi hangszerek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842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846" y="683350"/>
            <a:ext cx="9839234" cy="55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7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/>
            </a:r>
            <a:br>
              <a:rPr lang="hu-HU" b="1" dirty="0" smtClean="0">
                <a:solidFill>
                  <a:schemeClr val="tx1"/>
                </a:solidFill>
              </a:rPr>
            </a:br>
            <a:r>
              <a:rPr lang="hu-HU" sz="3200" b="1" dirty="0"/>
              <a:t>A régi és az új stílusú népdalok összehasonlítása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2006947"/>
            <a:ext cx="3516347" cy="468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956557"/>
            <a:ext cx="3591934" cy="478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87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968" y="257556"/>
            <a:ext cx="8894064" cy="634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5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517" y="2301762"/>
            <a:ext cx="5742157" cy="267847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34" y="2030142"/>
            <a:ext cx="5856413" cy="322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62149" y="692331"/>
            <a:ext cx="9805851" cy="1293223"/>
          </a:xfrm>
        </p:spPr>
        <p:txBody>
          <a:bodyPr>
            <a:normAutofit/>
          </a:bodyPr>
          <a:lstStyle/>
          <a:p>
            <a:r>
              <a:rPr lang="hu-HU" sz="4000" dirty="0"/>
              <a:t>Ősi magyar hangszerek elnevezései 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23405" y="2312126"/>
            <a:ext cx="9901645" cy="4376057"/>
          </a:xfrm>
        </p:spPr>
        <p:txBody>
          <a:bodyPr/>
          <a:lstStyle/>
          <a:p>
            <a:endParaRPr lang="hu-HU" dirty="0"/>
          </a:p>
        </p:txBody>
      </p:sp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982471"/>
              </p:ext>
            </p:extLst>
          </p:nvPr>
        </p:nvGraphicFramePr>
        <p:xfrm>
          <a:off x="1567543" y="2116182"/>
          <a:ext cx="9339943" cy="4572000"/>
        </p:xfrm>
        <a:graphic>
          <a:graphicData uri="http://schemas.openxmlformats.org/drawingml/2006/table">
            <a:tbl>
              <a:tblPr firstRow="1" firstCol="1" bandRow="1"/>
              <a:tblGrid>
                <a:gridCol w="2983875">
                  <a:extLst>
                    <a:ext uri="{9D8B030D-6E8A-4147-A177-3AD203B41FA5}">
                      <a16:colId xmlns:a16="http://schemas.microsoft.com/office/drawing/2014/main" val="829985349"/>
                    </a:ext>
                  </a:extLst>
                </a:gridCol>
                <a:gridCol w="6356068">
                  <a:extLst>
                    <a:ext uri="{9D8B030D-6E8A-4147-A177-3AD203B41FA5}">
                      <a16:colId xmlns:a16="http://schemas.microsoft.com/office/drawing/2014/main" val="22066938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KÖPÜ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KÖCSÖGDUDA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291764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SZÜLTÜ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FURULYA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951374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CSIPISÜTI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ÜTŐGARDON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061957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NYEKERŐ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TEKERŐLANT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032727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CSILINKA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TILINKÓ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707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FLÓTA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FUVOLA, HARÁNTFURULYA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446643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CIGÁNYSÍP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KLARINÉT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240149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GAJD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DUDA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25833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DOROMBÉR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DOROMB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22148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ZÚGÓFA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KEREPLŐ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048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38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Magyar történeti énekek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b="1" dirty="0" smtClean="0">
                <a:solidFill>
                  <a:srgbClr val="FF0000"/>
                </a:solidFill>
              </a:rPr>
              <a:t>HISTÓRIÁS </a:t>
            </a:r>
            <a:r>
              <a:rPr lang="hu-HU" b="1" dirty="0">
                <a:solidFill>
                  <a:srgbClr val="FF0000"/>
                </a:solidFill>
              </a:rPr>
              <a:t>ÉNEKEK</a:t>
            </a:r>
          </a:p>
          <a:p>
            <a:pPr marL="0" indent="0">
              <a:buNone/>
            </a:pPr>
            <a:r>
              <a:rPr lang="hu-HU" b="1" dirty="0">
                <a:solidFill>
                  <a:srgbClr val="FF0000"/>
                </a:solidFill>
              </a:rPr>
              <a:t>KURUC DALOK</a:t>
            </a:r>
          </a:p>
          <a:p>
            <a:pPr marL="0" indent="0">
              <a:buNone/>
            </a:pPr>
            <a:r>
              <a:rPr lang="hu-HU" b="1" dirty="0">
                <a:solidFill>
                  <a:srgbClr val="FF0000"/>
                </a:solidFill>
              </a:rPr>
              <a:t>1848-1849-ES KATONADALOK</a:t>
            </a:r>
          </a:p>
          <a:p>
            <a:endParaRPr lang="hu-HU" b="1" dirty="0"/>
          </a:p>
        </p:txBody>
      </p:sp>
      <p:sp>
        <p:nvSpPr>
          <p:cNvPr id="9" name="Tartalom helye 8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b="1" dirty="0" smtClean="0">
                <a:solidFill>
                  <a:srgbClr val="0070C0"/>
                </a:solidFill>
              </a:rPr>
              <a:t>XVI-XVII.  SZÁZAD</a:t>
            </a:r>
          </a:p>
          <a:p>
            <a:pPr marL="0" indent="0">
              <a:buNone/>
            </a:pPr>
            <a:r>
              <a:rPr lang="hu-HU" b="1" dirty="0" smtClean="0">
                <a:solidFill>
                  <a:srgbClr val="0070C0"/>
                </a:solidFill>
              </a:rPr>
              <a:t>XVII-XVIII. SZÁZAD</a:t>
            </a:r>
          </a:p>
          <a:p>
            <a:pPr marL="0" indent="0">
              <a:buNone/>
            </a:pPr>
            <a:r>
              <a:rPr lang="hu-HU" b="1" dirty="0" smtClean="0">
                <a:solidFill>
                  <a:srgbClr val="0070C0"/>
                </a:solidFill>
              </a:rPr>
              <a:t>XIX. SZÁZAD</a:t>
            </a:r>
          </a:p>
          <a:p>
            <a:pPr marL="0" indent="0">
              <a:buNone/>
            </a:pPr>
            <a:endParaRPr lang="hu-HU" b="1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</a:rPr>
              <a:t>Tinódi 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Lantos Sebestyén                                                 II. Rákóczi Ferenc                                                                       Kossuth Lajos </a:t>
            </a:r>
            <a:endParaRPr lang="hu-H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hu-HU" b="1" dirty="0"/>
          </a:p>
          <a:p>
            <a:pPr marL="0" indent="0">
              <a:buNone/>
            </a:pPr>
            <a:r>
              <a:rPr lang="hu-HU" b="1" dirty="0">
                <a:solidFill>
                  <a:schemeClr val="accent4"/>
                </a:solidFill>
              </a:rPr>
              <a:t>t</a:t>
            </a:r>
            <a:r>
              <a:rPr lang="hu-HU" b="1" dirty="0" smtClean="0">
                <a:solidFill>
                  <a:schemeClr val="accent4"/>
                </a:solidFill>
              </a:rPr>
              <a:t>árogató</a:t>
            </a:r>
          </a:p>
          <a:p>
            <a:pPr marL="0" indent="0">
              <a:buNone/>
            </a:pPr>
            <a:r>
              <a:rPr lang="hu-HU" b="1" dirty="0">
                <a:solidFill>
                  <a:schemeClr val="accent4"/>
                </a:solidFill>
              </a:rPr>
              <a:t>l</a:t>
            </a:r>
            <a:r>
              <a:rPr lang="hu-HU" b="1" dirty="0" smtClean="0">
                <a:solidFill>
                  <a:schemeClr val="accent4"/>
                </a:solidFill>
              </a:rPr>
              <a:t>ant</a:t>
            </a:r>
          </a:p>
          <a:p>
            <a:pPr marL="0" indent="0">
              <a:buNone/>
            </a:pPr>
            <a:r>
              <a:rPr lang="hu-HU" b="1" dirty="0" smtClean="0">
                <a:solidFill>
                  <a:schemeClr val="accent4"/>
                </a:solidFill>
              </a:rPr>
              <a:t>trombita</a:t>
            </a:r>
          </a:p>
          <a:p>
            <a:endParaRPr lang="hu-HU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/>
          <a:srcRect l="68" t="42227" r="2848" b="19474"/>
          <a:stretch/>
        </p:blipFill>
        <p:spPr>
          <a:xfrm>
            <a:off x="838200" y="3552330"/>
            <a:ext cx="4997823" cy="158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49" y="3842692"/>
            <a:ext cx="2664183" cy="274953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041" y="376002"/>
            <a:ext cx="2475191" cy="319458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894" y="1606989"/>
            <a:ext cx="2432515" cy="345673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8152" y="5287569"/>
            <a:ext cx="5230821" cy="130465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389342">
            <a:off x="7578656" y="2161232"/>
            <a:ext cx="3700593" cy="441388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0561" y="725342"/>
            <a:ext cx="459678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9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Zene és </a:t>
            </a:r>
            <a:r>
              <a:rPr lang="hu-HU" dirty="0" smtClean="0"/>
              <a:t>festészet</a:t>
            </a:r>
            <a:br>
              <a:rPr lang="hu-HU" dirty="0" smtClean="0"/>
            </a:b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05" y="2988406"/>
            <a:ext cx="3890650" cy="191200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457" y="2342532"/>
            <a:ext cx="2871465" cy="358475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944" y="1159054"/>
            <a:ext cx="5762744" cy="113682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069" y="3156196"/>
            <a:ext cx="3210374" cy="195743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5666" y="5113626"/>
            <a:ext cx="5762744" cy="304779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3857" y="5325754"/>
            <a:ext cx="5762744" cy="304779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0400" y="6082297"/>
            <a:ext cx="5762744" cy="14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8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Zene és film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0766" y="1439460"/>
            <a:ext cx="6361611" cy="503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Ötletek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Cakó Ferenc </a:t>
            </a:r>
            <a:r>
              <a:rPr lang="hu-HU" dirty="0" smtClean="0"/>
              <a:t>homok-animáció</a:t>
            </a:r>
          </a:p>
          <a:p>
            <a:r>
              <a:rPr lang="hu-HU" dirty="0" smtClean="0"/>
              <a:t>Táncok a zenében</a:t>
            </a:r>
          </a:p>
          <a:p>
            <a:r>
              <a:rPr lang="hu-HU" dirty="0" smtClean="0"/>
              <a:t>Erdei </a:t>
            </a:r>
            <a:r>
              <a:rPr lang="hu-HU" dirty="0"/>
              <a:t>xilofon </a:t>
            </a:r>
            <a:r>
              <a:rPr lang="hu-HU" sz="1600" dirty="0">
                <a:hlinkClick r:id="rId2"/>
              </a:rPr>
              <a:t>https://</a:t>
            </a:r>
            <a:r>
              <a:rPr lang="hu-HU" sz="1600" dirty="0" smtClean="0">
                <a:hlinkClick r:id="rId2"/>
              </a:rPr>
              <a:t>www.youtube.com/watch?v=VMMCkFLICDo</a:t>
            </a:r>
            <a:r>
              <a:rPr lang="hu-HU" sz="1600" dirty="0" smtClean="0"/>
              <a:t> </a:t>
            </a:r>
          </a:p>
          <a:p>
            <a:r>
              <a:rPr lang="hu-HU" dirty="0" smtClean="0"/>
              <a:t>Hangszerkészítés</a:t>
            </a:r>
          </a:p>
          <a:p>
            <a:r>
              <a:rPr lang="hu-HU" dirty="0" smtClean="0"/>
              <a:t>Oklevél, borító készítése</a:t>
            </a:r>
          </a:p>
          <a:p>
            <a:r>
              <a:rPr lang="hu-HU" dirty="0" smtClean="0"/>
              <a:t>QR kód</a:t>
            </a:r>
          </a:p>
          <a:p>
            <a:r>
              <a:rPr lang="hu-HU" dirty="0" smtClean="0"/>
              <a:t>Társasjáték</a:t>
            </a:r>
          </a:p>
          <a:p>
            <a:r>
              <a:rPr lang="hu-HU" dirty="0" smtClean="0"/>
              <a:t>Projektkészítés</a:t>
            </a:r>
          </a:p>
          <a:p>
            <a:r>
              <a:rPr lang="hu-HU" dirty="0" smtClean="0"/>
              <a:t>Műsorszerkesztés (zenei anyag összeállítása)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9903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57647" y="1711234"/>
            <a:ext cx="1029353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hu-HU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„Nem azt akarjuk megtudni, hogy a gyermek mire nem képes vagy, mit nem tud, hanem azt, hogy mire képes, mit tud</a:t>
            </a:r>
            <a:r>
              <a:rPr lang="hu-HU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!”</a:t>
            </a:r>
          </a:p>
          <a:p>
            <a:pPr algn="ctr">
              <a:spcBef>
                <a:spcPct val="50000"/>
              </a:spcBef>
              <a:defRPr/>
            </a:pPr>
            <a:r>
              <a:rPr lang="hu-HU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							(</a:t>
            </a:r>
            <a:r>
              <a:rPr lang="hu-HU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dr. </a:t>
            </a:r>
            <a:r>
              <a:rPr lang="hu-HU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Gósy</a:t>
            </a:r>
            <a:r>
              <a:rPr lang="hu-HU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Mária)</a:t>
            </a:r>
          </a:p>
        </p:txBody>
      </p:sp>
    </p:spTree>
    <p:extLst>
      <p:ext uri="{BB962C8B-B14F-4D97-AF65-F5344CB8AC3E}">
        <p14:creationId xmlns:p14="http://schemas.microsoft.com/office/powerpoint/2010/main" val="100264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smtClean="0">
                <a:solidFill>
                  <a:schemeClr val="tx1"/>
                </a:solidFill>
              </a:rPr>
              <a:t/>
            </a:r>
            <a:br>
              <a:rPr lang="hu-HU" b="1" smtClean="0">
                <a:solidFill>
                  <a:schemeClr val="tx1"/>
                </a:solidFill>
              </a:rPr>
            </a:br>
            <a:r>
              <a:rPr lang="hu-HU" b="1"/>
              <a:t/>
            </a:r>
            <a:br>
              <a:rPr lang="hu-HU" b="1"/>
            </a:br>
            <a:r>
              <a:rPr lang="hu-HU" b="1" smtClean="0"/>
              <a:t/>
            </a:r>
            <a:br>
              <a:rPr lang="hu-HU" b="1" smtClean="0"/>
            </a:br>
            <a:r>
              <a:rPr lang="hu-HU" b="1"/>
              <a:t/>
            </a:r>
            <a:br>
              <a:rPr lang="hu-HU" b="1"/>
            </a:br>
            <a:r>
              <a:rPr lang="hu-HU" b="1" smtClean="0"/>
              <a:t/>
            </a:r>
            <a:br>
              <a:rPr lang="hu-HU" b="1" smtClean="0"/>
            </a:br>
            <a:r>
              <a:rPr lang="hu-HU" b="1"/>
              <a:t/>
            </a:r>
            <a:br>
              <a:rPr lang="hu-HU" b="1"/>
            </a:br>
            <a:r>
              <a:rPr lang="hu-HU" b="1" smtClean="0"/>
              <a:t/>
            </a:r>
            <a:br>
              <a:rPr lang="hu-HU" b="1" smtClean="0"/>
            </a:br>
            <a:r>
              <a:rPr lang="hu-HU" b="1"/>
              <a:t/>
            </a:r>
            <a:br>
              <a:rPr lang="hu-HU" b="1"/>
            </a:br>
            <a:r>
              <a:rPr lang="hu-HU" b="1" smtClean="0"/>
              <a:t> </a:t>
            </a:r>
            <a:r>
              <a:rPr lang="hu-HU" b="1" smtClean="0">
                <a:solidFill>
                  <a:schemeClr val="tx1"/>
                </a:solidFill>
              </a:rPr>
              <a:t>Köszönöm </a:t>
            </a:r>
            <a:r>
              <a:rPr lang="hu-HU" b="1" dirty="0" smtClean="0">
                <a:solidFill>
                  <a:schemeClr val="tx1"/>
                </a:solidFill>
              </a:rPr>
              <a:t>a figyelmet!</a:t>
            </a:r>
            <a:br>
              <a:rPr lang="hu-HU" b="1" dirty="0" smtClean="0">
                <a:solidFill>
                  <a:schemeClr val="tx1"/>
                </a:solidFill>
              </a:rPr>
            </a:b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0" y="1916113"/>
            <a:ext cx="8229600" cy="43894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sz="3600" dirty="0"/>
          </a:p>
          <a:p>
            <a:pPr marL="0" indent="0">
              <a:buNone/>
            </a:pP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353327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63552" y="62068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Csoportalakítás mozaik módszerrel </a:t>
            </a:r>
            <a:endParaRPr lang="hu-HU" b="1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9709" y="1935164"/>
            <a:ext cx="5852582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 rot="19717803">
            <a:off x="1646019" y="1867017"/>
            <a:ext cx="2722081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tx1"/>
                </a:solidFill>
              </a:rPr>
              <a:t>Csendkapitány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708786" y="5517232"/>
            <a:ext cx="2082958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tx1"/>
                </a:solidFill>
              </a:rPr>
              <a:t>Időfigyelő</a:t>
            </a:r>
          </a:p>
        </p:txBody>
      </p:sp>
      <p:sp>
        <p:nvSpPr>
          <p:cNvPr id="6" name="Szövegdoboz 5"/>
          <p:cNvSpPr txBox="1"/>
          <p:nvPr/>
        </p:nvSpPr>
        <p:spPr>
          <a:xfrm rot="2499899">
            <a:off x="8227674" y="2173779"/>
            <a:ext cx="2641618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tx1"/>
                </a:solidFill>
              </a:rPr>
              <a:t>Eszközfelelős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8641420" y="5517232"/>
            <a:ext cx="1919077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tx1"/>
                </a:solidFill>
              </a:rPr>
              <a:t>Szóvivő</a:t>
            </a:r>
          </a:p>
        </p:txBody>
      </p:sp>
    </p:spTree>
    <p:extLst>
      <p:ext uri="{BB962C8B-B14F-4D97-AF65-F5344CB8AC3E}">
        <p14:creationId xmlns:p14="http://schemas.microsoft.com/office/powerpoint/2010/main" val="71216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1200" y="704088"/>
            <a:ext cx="8229600" cy="924712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Páros szóforgó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9709" y="1935164"/>
            <a:ext cx="5852582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79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1200" y="704088"/>
            <a:ext cx="8229600" cy="852704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Szóháló-pókháló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9709" y="1935164"/>
            <a:ext cx="5852582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31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91544" y="62068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Plakát készítése </a:t>
            </a:r>
            <a:br>
              <a:rPr lang="hu-HU" b="1" dirty="0">
                <a:solidFill>
                  <a:schemeClr val="tx1"/>
                </a:solidFill>
              </a:rPr>
            </a:br>
            <a:r>
              <a:rPr lang="hu-HU" b="1" dirty="0">
                <a:solidFill>
                  <a:schemeClr val="tx1"/>
                </a:solidFill>
              </a:rPr>
              <a:t>H</a:t>
            </a:r>
            <a:r>
              <a:rPr lang="hu-HU" b="1" dirty="0" smtClean="0">
                <a:solidFill>
                  <a:schemeClr val="tx1"/>
                </a:solidFill>
              </a:rPr>
              <a:t>árom </a:t>
            </a:r>
            <a:r>
              <a:rPr lang="hu-HU" b="1" dirty="0">
                <a:solidFill>
                  <a:schemeClr val="tx1"/>
                </a:solidFill>
              </a:rPr>
              <a:t>megy, egy marad </a:t>
            </a:r>
            <a:r>
              <a:rPr lang="hu-HU" b="1" dirty="0" smtClean="0">
                <a:solidFill>
                  <a:schemeClr val="tx1"/>
                </a:solidFill>
              </a:rPr>
              <a:t>módszer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9709" y="1935164"/>
            <a:ext cx="5852582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78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1200" y="704088"/>
            <a:ext cx="8229600" cy="852704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Sorba rendezés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9709" y="1935164"/>
            <a:ext cx="5852582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70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349</Words>
  <Application>Microsoft Office PowerPoint</Application>
  <PresentationFormat>Szélesvásznú</PresentationFormat>
  <Paragraphs>170</Paragraphs>
  <Slides>49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Symbol</vt:lpstr>
      <vt:lpstr>Times New Roman</vt:lpstr>
      <vt:lpstr>Office-téma</vt:lpstr>
      <vt:lpstr> Differenciálás az ének-zene órákon  </vt:lpstr>
      <vt:lpstr>PowerPoint-bemutató</vt:lpstr>
      <vt:lpstr>A differenciálás területei </vt:lpstr>
      <vt:lpstr> A régi és az új stílusú népdalok összehasonlítása</vt:lpstr>
      <vt:lpstr>Csoportalakítás mozaik módszerrel </vt:lpstr>
      <vt:lpstr>Páros szóforgó</vt:lpstr>
      <vt:lpstr>Szóháló-pókháló</vt:lpstr>
      <vt:lpstr>Plakát készítése  Három megy, egy marad módszer</vt:lpstr>
      <vt:lpstr>Sorba rendezés</vt:lpstr>
      <vt:lpstr>Értékelés „Képtárlátogatás”</vt:lpstr>
      <vt:lpstr>BARTÓK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Kodály</vt:lpstr>
      <vt:lpstr>PowerPoint-bemutató</vt:lpstr>
      <vt:lpstr>Egérrágta dallam</vt:lpstr>
      <vt:lpstr>Zoboralja – “A csitári hegyek alatt” https://www.youtube.com/watch?v=S8kZc1eGDQk </vt:lpstr>
      <vt:lpstr>PowerPoint-bemutató</vt:lpstr>
      <vt:lpstr>Ligeti</vt:lpstr>
      <vt:lpstr>PowerPoint-bemutató</vt:lpstr>
      <vt:lpstr>Koncertajánló-meghívó</vt:lpstr>
      <vt:lpstr>NÉPDALOK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BÉKEFI ANTAL</vt:lpstr>
      <vt:lpstr>PowerPoint-bemutató</vt:lpstr>
      <vt:lpstr>BEETHOVEN</vt:lpstr>
      <vt:lpstr>PowerPoint-bemutató</vt:lpstr>
      <vt:lpstr>PowerPoint-bemutató</vt:lpstr>
      <vt:lpstr>Népi hangszerek</vt:lpstr>
      <vt:lpstr>PowerPoint-bemutató</vt:lpstr>
      <vt:lpstr>PowerPoint-bemutató</vt:lpstr>
      <vt:lpstr>PowerPoint-bemutató</vt:lpstr>
      <vt:lpstr>Ősi magyar hangszerek elnevezései </vt:lpstr>
      <vt:lpstr>Magyar történeti énekek</vt:lpstr>
      <vt:lpstr>PowerPoint-bemutató</vt:lpstr>
      <vt:lpstr>Zene és festészet </vt:lpstr>
      <vt:lpstr>Zene és film</vt:lpstr>
      <vt:lpstr> Ötletek</vt:lpstr>
      <vt:lpstr>PowerPoint-bemutató</vt:lpstr>
      <vt:lpstr>         Köszönöm a figyelmet!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Gulyásné Németh Eszter Zsófia</dc:creator>
  <cp:lastModifiedBy>Gulyásné Németh Eszter Zsófia</cp:lastModifiedBy>
  <cp:revision>50</cp:revision>
  <dcterms:created xsi:type="dcterms:W3CDTF">2023-08-25T13:20:51Z</dcterms:created>
  <dcterms:modified xsi:type="dcterms:W3CDTF">2023-09-01T13:01:09Z</dcterms:modified>
</cp:coreProperties>
</file>