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9" r:id="rId4"/>
    <p:sldId id="268" r:id="rId5"/>
    <p:sldId id="267" r:id="rId6"/>
    <p:sldId id="266" r:id="rId7"/>
    <p:sldId id="265" r:id="rId8"/>
    <p:sldId id="270" r:id="rId9"/>
    <p:sldId id="273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92"/>
    <a:srgbClr val="91BCE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DFF7D1-80AA-41D6-8B73-33F52808A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A6659AE-DDF1-4251-B8BC-842A7DFCF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9F1866-0D46-44F1-A8B3-D3EBF648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41D1-5E7B-4EB0-A602-6D4428A9B13D}" type="datetimeFigureOut">
              <a:rPr lang="hu-HU" smtClean="0"/>
              <a:t>2023. 08. 30.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F4FD6FD-94B6-464C-B50A-86C85F03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C437C7-B1C9-48AA-886F-0F9230CF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F31A-4B01-4382-AF72-DC24719A7D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261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29548F-9A6C-46E5-9583-E1717456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4A2E4CA-7420-4A2E-9F79-5B9EBFEA1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7E2856-78AF-428B-9E59-5126D34D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41D1-5E7B-4EB0-A602-6D4428A9B13D}" type="datetimeFigureOut">
              <a:rPr lang="hu-HU" smtClean="0"/>
              <a:t>2023. 08. 30.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19824F-56C5-4554-8561-DD262BCE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AE551A-84DE-4952-BF66-0D7B7242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F31A-4B01-4382-AF72-DC24719A7D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962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02E88E3-92FC-44DB-8B7F-5AED65A77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A14B095-9AE2-49C1-981B-FE8FD5FC5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E8DD75-BE01-4C3C-8095-7758ECB9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41D1-5E7B-4EB0-A602-6D4428A9B13D}" type="datetimeFigureOut">
              <a:rPr lang="hu-HU" smtClean="0"/>
              <a:t>2023. 08. 30.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2281B87-5C04-40D8-B8D6-7FC8C0C7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30C5A83-0E94-4369-BC6F-2EDDC6E6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F31A-4B01-4382-AF72-DC24719A7D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70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9EA8F6-551D-4CFD-A98A-B14E5B24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C1FE72-ED43-4989-B97C-54B5CD2C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9D8599-61B2-4C5C-AC8D-BD16821B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41D1-5E7B-4EB0-A602-6D4428A9B13D}" type="datetimeFigureOut">
              <a:rPr lang="hu-HU" smtClean="0"/>
              <a:t>2023. 08. 30.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E0F221-A048-4752-9D01-A4976308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5B7146-B609-459E-9158-50C7CCD0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F31A-4B01-4382-AF72-DC24719A7D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29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D99CAB-B042-42F3-A922-3C468EFC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DB4314E-8692-4B3D-A22E-4B928A72C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5C352D-2865-48F4-8E06-62CD19B0E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41D1-5E7B-4EB0-A602-6D4428A9B13D}" type="datetimeFigureOut">
              <a:rPr lang="hu-HU" smtClean="0"/>
              <a:t>2023. 08. 30.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6EA5A53-776B-4FB4-9D29-95561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7ABB51-77DD-4882-80D6-7449C5F6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F31A-4B01-4382-AF72-DC24719A7D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763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B00975-5DAC-4712-A3C3-C9DCFC00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89927E-DC5C-4FEA-B7AC-FE50857BD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750EBB9-1B58-4029-A52E-DF9129C38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1D02E8-012D-4D24-80BB-74E21E46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41D1-5E7B-4EB0-A602-6D4428A9B13D}" type="datetimeFigureOut">
              <a:rPr lang="hu-HU" smtClean="0"/>
              <a:t>2023. 08. 30.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B091B07-48A4-4818-91BB-7EB27054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D0FE557-76BF-4163-BD89-334578AF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F31A-4B01-4382-AF72-DC24719A7D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688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87F687-ADA2-434B-8B41-E98F283D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51999D8-E49F-4B45-9534-BC2A290B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F5B3611-09CB-4965-8C48-EA9FE1F83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30606EE-5606-4307-85FF-C524564E9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0A525D-7F92-4CEB-B75F-97FEE6F86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C10AABC-3D54-4B95-A89D-ED028933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41D1-5E7B-4EB0-A602-6D4428A9B13D}" type="datetimeFigureOut">
              <a:rPr lang="hu-HU" smtClean="0"/>
              <a:t>2023. 08. 30.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B5ADC52-5A44-447D-B886-97998737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FB05862-A3DE-4AEE-848E-692A5FA3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F31A-4B01-4382-AF72-DC24719A7D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071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296A68-812B-4F24-9B3A-BD3CC73D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4371EB5-0B48-4D91-A03A-48930AB3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41D1-5E7B-4EB0-A602-6D4428A9B13D}" type="datetimeFigureOut">
              <a:rPr lang="hu-HU" smtClean="0"/>
              <a:t>2023. 08. 30.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081B17D-A833-4E02-8001-042FE46B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AAAF608-1DEB-4374-AFDF-0FC156F9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F31A-4B01-4382-AF72-DC24719A7D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796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27BEB4C-6D55-4475-8AC4-42982DB2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41D1-5E7B-4EB0-A602-6D4428A9B13D}" type="datetimeFigureOut">
              <a:rPr lang="hu-HU" smtClean="0"/>
              <a:t>2023. 08. 30.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C3124FC-C987-4012-8EE6-E437D680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CBCABF9-5AEF-4E32-A5ED-93DD7916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F31A-4B01-4382-AF72-DC24719A7D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071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C6229D-B039-424B-A87C-8C554AF4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8163DA-DA76-490C-AEB7-A17356902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6EA4230-3B2E-4257-9C63-2E02EA234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0390D26-0D05-436B-9D8A-D118238F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41D1-5E7B-4EB0-A602-6D4428A9B13D}" type="datetimeFigureOut">
              <a:rPr lang="hu-HU" smtClean="0"/>
              <a:t>2023. 08. 30.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645B59-CB7A-456E-B8F4-AB8E6A70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F371FFB-2485-4CDD-9F77-ED3A7D2D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F31A-4B01-4382-AF72-DC24719A7D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085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EC30EA-82E2-461B-BCA5-6B642773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D613D75-464C-4751-B0B9-D61140B39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54BF31F-9B07-4C44-A274-4086F9B09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3FDAFAC-7EFE-4956-8FD8-1F0F6CCB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41D1-5E7B-4EB0-A602-6D4428A9B13D}" type="datetimeFigureOut">
              <a:rPr lang="hu-HU" smtClean="0"/>
              <a:t>2023. 08. 30.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F76F293-9653-4EA9-99C0-8E86133B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EC3C80D-E57A-4853-B972-8BA35B92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F31A-4B01-4382-AF72-DC24719A7D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54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111E969-3B8C-4C97-BA21-B9136252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C24B057-2C1C-4D74-890E-2C3EBCDD7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373816-2728-4049-B2B7-4EC8CA7DC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341D1-5E7B-4EB0-A602-6D4428A9B13D}" type="datetimeFigureOut">
              <a:rPr lang="hu-HU" smtClean="0"/>
              <a:t>2023. 08. 30.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CE1DAAD-81E1-4E9E-B804-27023C70B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155644-4D87-48F8-B68C-F32D72764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F31A-4B01-4382-AF72-DC24719A7D9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321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DE2B5F4-D853-4F9D-B757-72B11ED57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16"/>
            <a:ext cx="12215520" cy="687123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3A31056-ECFF-4414-AD78-7D8F82AF0B8B}"/>
              </a:ext>
            </a:extLst>
          </p:cNvPr>
          <p:cNvSpPr txBox="1"/>
          <p:nvPr/>
        </p:nvSpPr>
        <p:spPr>
          <a:xfrm>
            <a:off x="546653" y="395000"/>
            <a:ext cx="76010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002392"/>
                </a:solidFill>
                <a:latin typeface="Garamond" panose="02020404030301010803" pitchFamily="18" charset="0"/>
              </a:rPr>
              <a:t>Mentorálás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002392"/>
                </a:solidFill>
                <a:latin typeface="Garamond" panose="02020404030301010803" pitchFamily="18" charset="0"/>
              </a:rPr>
              <a:t>A hallgatói tanítási órák előkészítése és értékelése testnevelés tantárgyból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823B45E-1BFB-4BBA-ABDC-05A7AF6A01BD}"/>
              </a:ext>
            </a:extLst>
          </p:cNvPr>
          <p:cNvSpPr txBox="1"/>
          <p:nvPr/>
        </p:nvSpPr>
        <p:spPr>
          <a:xfrm>
            <a:off x="546653" y="6044164"/>
            <a:ext cx="53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Készítette:  Kunecz Árpád</a:t>
            </a:r>
          </a:p>
        </p:txBody>
      </p:sp>
    </p:spTree>
    <p:extLst>
      <p:ext uri="{BB962C8B-B14F-4D97-AF65-F5344CB8AC3E}">
        <p14:creationId xmlns:p14="http://schemas.microsoft.com/office/powerpoint/2010/main" val="21749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DA43F44-D7C4-4C27-8268-9647C61082B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tile tx="0" ty="0" sx="100000" sy="100000" flip="none" algn="tl"/>
          </a:blipFill>
          <a:effectLst>
            <a:glow>
              <a:schemeClr val="accent1"/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00"/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5F58E9F-B2CE-4A87-805E-FFA315CA1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1576100"/>
            <a:ext cx="3983264" cy="480209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B9397F2-73FD-4A83-92F8-D379C4C30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33" y="1576100"/>
            <a:ext cx="2697327" cy="479714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8EE68F3-F291-4284-8031-89C51646F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24" y="1576100"/>
            <a:ext cx="3174998" cy="4802093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6537F1B1-FBFA-4CA8-A241-A7DAFF81E356}"/>
              </a:ext>
            </a:extLst>
          </p:cNvPr>
          <p:cNvSpPr txBox="1"/>
          <p:nvPr/>
        </p:nvSpPr>
        <p:spPr>
          <a:xfrm>
            <a:off x="750626" y="307826"/>
            <a:ext cx="783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002392"/>
                </a:solidFill>
                <a:latin typeface="Garamond" panose="02020404030301010803" pitchFamily="18" charset="0"/>
              </a:rPr>
              <a:t>Együttműködés – partnerség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002392"/>
                </a:solidFill>
                <a:latin typeface="Garamond" panose="02020404030301010803" pitchFamily="18" charset="0"/>
              </a:rPr>
              <a:t>tanulók - tanárjelölt – vezető tanár</a:t>
            </a:r>
          </a:p>
        </p:txBody>
      </p:sp>
    </p:spTree>
    <p:extLst>
      <p:ext uri="{BB962C8B-B14F-4D97-AF65-F5344CB8AC3E}">
        <p14:creationId xmlns:p14="http://schemas.microsoft.com/office/powerpoint/2010/main" val="3204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DA43F44-D7C4-4C27-8268-9647C61082B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tile tx="0" ty="0" sx="100000" sy="100000" flip="none" algn="tl"/>
          </a:blipFill>
          <a:effectLst>
            <a:glow>
              <a:schemeClr val="accent1"/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00"/>
          </a:effec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30E35ADA-4907-4116-841F-6043CB60C1BC}"/>
              </a:ext>
            </a:extLst>
          </p:cNvPr>
          <p:cNvSpPr/>
          <p:nvPr/>
        </p:nvSpPr>
        <p:spPr>
          <a:xfrm>
            <a:off x="710214" y="2321005"/>
            <a:ext cx="8433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hu-HU" sz="2800" b="1" dirty="0">
              <a:solidFill>
                <a:srgbClr val="002392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CEF4079-127A-4B07-851A-6EABD5EC0DDB}"/>
              </a:ext>
            </a:extLst>
          </p:cNvPr>
          <p:cNvSpPr txBox="1"/>
          <p:nvPr/>
        </p:nvSpPr>
        <p:spPr>
          <a:xfrm>
            <a:off x="284126" y="276959"/>
            <a:ext cx="116237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tanárjelöltekkel meg kell ismertetni: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az </a:t>
            </a:r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iskola arculatát, sajátosságait, célkitűzéseit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(pedagógiai program)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testnevelés és sport jelentőségét és lehetőségeit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az intézményi megítélésben</a:t>
            </a:r>
          </a:p>
          <a:p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 			- tehetséggondozás-versenyeztetés, </a:t>
            </a:r>
          </a:p>
          <a:p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			- sportköri tevékenység,</a:t>
            </a:r>
          </a:p>
          <a:p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			- szabadidős táborok szervezése</a:t>
            </a:r>
          </a:p>
          <a:p>
            <a:pPr marL="2628900" lvl="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tanulók sporthoz való viszonyulását</a:t>
            </a:r>
            <a:endParaRPr lang="hu-HU" sz="2400" b="1" dirty="0">
              <a:solidFill>
                <a:srgbClr val="002392"/>
              </a:solidFill>
              <a:latin typeface="Garamond" panose="02020404030301010803" pitchFamily="18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</a:t>
            </a:r>
            <a:r>
              <a:rPr lang="hu-HU" sz="2200" b="1" dirty="0">
                <a:solidFill>
                  <a:srgbClr val="002392"/>
                </a:solidFill>
                <a:latin typeface="Garamond" panose="02020404030301010803" pitchFamily="18" charset="0"/>
              </a:rPr>
              <a:t>NAT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 és a helyi adottságok alapján elkészített </a:t>
            </a:r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helyi tantervet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(súlypontok indokoltsága)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1BC5890-CB37-42BE-92E7-65748ACA0064}"/>
              </a:ext>
            </a:extLst>
          </p:cNvPr>
          <p:cNvSpPr txBox="1"/>
          <p:nvPr/>
        </p:nvSpPr>
        <p:spPr>
          <a:xfrm>
            <a:off x="554018" y="4688215"/>
            <a:ext cx="1080412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hallgatókat támogatni kell az </a:t>
            </a:r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egyéni fejlődési terv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elkészítésében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tanári kompetenciákat végig gondolva (erősségek, fejlesztendő területek),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célok, amelyeket el szeretne érni,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tevékenységek, amelyeket ki szeretne próbálni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C71806E-3A12-45D9-8A48-46AAF0D99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" y="1084439"/>
            <a:ext cx="2521626" cy="2473132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41296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DA43F44-D7C4-4C27-8268-9647C61082B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tile tx="0" ty="0" sx="100000" sy="100000" flip="none" algn="tl"/>
          </a:blipFill>
          <a:effectLst>
            <a:glow>
              <a:schemeClr val="accent1"/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00"/>
          </a:effec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8B17544-9628-457E-86C2-49EA5FA06DBE}"/>
              </a:ext>
            </a:extLst>
          </p:cNvPr>
          <p:cNvSpPr txBox="1"/>
          <p:nvPr/>
        </p:nvSpPr>
        <p:spPr>
          <a:xfrm>
            <a:off x="790113" y="355107"/>
            <a:ext cx="11088209" cy="230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dirty="0">
              <a:solidFill>
                <a:srgbClr val="002392"/>
              </a:solidFill>
              <a:latin typeface="Garamond" panose="02020404030301010803" pitchFamily="18" charset="0"/>
            </a:endParaRPr>
          </a:p>
          <a:p>
            <a:pPr>
              <a:spcAft>
                <a:spcPts val="900"/>
              </a:spcAft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</a:t>
            </a:r>
            <a:r>
              <a:rPr lang="hu-HU" sz="3200" b="1" dirty="0">
                <a:solidFill>
                  <a:srgbClr val="002392"/>
                </a:solidFill>
                <a:latin typeface="Garamond" panose="02020404030301010803" pitchFamily="18" charset="0"/>
              </a:rPr>
              <a:t>hallgatói tanórák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tanítási gyakorlat fókuszában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Cél: szakmailag jól előkészített tervezés és megvalósítás a</a:t>
            </a:r>
          </a:p>
          <a:p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    helyi tanterv – tanmenet – tematikus terv – </a:t>
            </a:r>
            <a:r>
              <a:rPr lang="hu-HU" sz="3200" b="1" dirty="0">
                <a:solidFill>
                  <a:srgbClr val="002392"/>
                </a:solidFill>
                <a:latin typeface="Garamond" panose="02020404030301010803" pitchFamily="18" charset="0"/>
              </a:rPr>
              <a:t>óraterv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 egységben gondolkodva</a:t>
            </a:r>
          </a:p>
          <a:p>
            <a:pPr>
              <a:spcAft>
                <a:spcPts val="900"/>
              </a:spcAft>
            </a:pPr>
            <a:endParaRPr lang="hu-HU" sz="2400" b="1" dirty="0">
              <a:solidFill>
                <a:srgbClr val="002392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647065D-2E80-485E-8772-16FAFFAD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3" y="2410223"/>
            <a:ext cx="3854131" cy="3854131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61419B8-C478-48B9-804F-18A6887C0F78}"/>
              </a:ext>
            </a:extLst>
          </p:cNvPr>
          <p:cNvSpPr txBox="1"/>
          <p:nvPr/>
        </p:nvSpPr>
        <p:spPr>
          <a:xfrm>
            <a:off x="5011188" y="2951946"/>
            <a:ext cx="686713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tanórák az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oktatási-nevelési </a:t>
            </a:r>
            <a:r>
              <a:rPr lang="hu-HU" sz="3200" b="1" dirty="0">
                <a:solidFill>
                  <a:srgbClr val="002392"/>
                </a:solidFill>
                <a:latin typeface="Garamond" panose="02020404030301010803" pitchFamily="18" charset="0"/>
              </a:rPr>
              <a:t>folyamat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meghatározó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részei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12 évfolyam célkitűzéseit egy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egységes folyamatban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 kell értelmezni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Tanári szerepvállalás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– példa, minta,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felelősség!</a:t>
            </a:r>
            <a:endParaRPr lang="hu-HU" sz="2000" b="1" dirty="0">
              <a:solidFill>
                <a:srgbClr val="00239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DA43F44-D7C4-4C27-8268-9647C61082B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tile tx="0" ty="0" sx="100000" sy="100000" flip="none" algn="tl"/>
          </a:blipFill>
          <a:effectLst>
            <a:glow>
              <a:schemeClr val="accent1"/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00"/>
          </a:effec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2C777AC-FD45-4BD5-B357-242DC05AE1E0}"/>
              </a:ext>
            </a:extLst>
          </p:cNvPr>
          <p:cNvSpPr txBox="1"/>
          <p:nvPr/>
        </p:nvSpPr>
        <p:spPr>
          <a:xfrm>
            <a:off x="2562263" y="1058409"/>
            <a:ext cx="92182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</a:t>
            </a:r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sikeres kommunikáció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meghatározó momentum a tanításban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megjelenés, kiállás, határozottság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kapcsolatteremtő képesség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, </a:t>
            </a:r>
            <a:endParaRPr lang="hu-HU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hangnem, hanghordozás, hangszín, artikuláció, hangerő, beszédtempó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gesztusok, mimika, arckifejezések, tekintet, testtartás</a:t>
            </a:r>
            <a:r>
              <a:rPr lang="hu-HU" sz="2400" b="1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AB345D5-2E2F-4139-A645-A275ECC43599}"/>
              </a:ext>
            </a:extLst>
          </p:cNvPr>
          <p:cNvSpPr txBox="1"/>
          <p:nvPr/>
        </p:nvSpPr>
        <p:spPr>
          <a:xfrm>
            <a:off x="457496" y="336050"/>
            <a:ext cx="774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MIT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 és a </a:t>
            </a:r>
            <a:r>
              <a:rPr lang="hu-HU" sz="3200" b="1" dirty="0">
                <a:solidFill>
                  <a:srgbClr val="002392"/>
                </a:solidFill>
                <a:latin typeface="Garamond" panose="02020404030301010803" pitchFamily="18" charset="0"/>
              </a:rPr>
              <a:t>HOGYAN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 összefüggései (1.):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6E78757-EDC5-462F-9953-1DAD26045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5" y="1058409"/>
            <a:ext cx="1724729" cy="25683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E9B31B1-F299-47D0-BF6C-DF085F1DA863}"/>
              </a:ext>
            </a:extLst>
          </p:cNvPr>
          <p:cNvSpPr txBox="1"/>
          <p:nvPr/>
        </p:nvSpPr>
        <p:spPr>
          <a:xfrm>
            <a:off x="206454" y="3575260"/>
            <a:ext cx="1157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Motiváció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: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 a kommunikáció hatása a kognitív szinten túl az érzelmekre, érzésekre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ösztönzés, biztatás, késztetés 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D32F1A3-6320-44F5-8463-7FEB08C8A27E}"/>
              </a:ext>
            </a:extLst>
          </p:cNvPr>
          <p:cNvSpPr txBox="1"/>
          <p:nvPr/>
        </p:nvSpPr>
        <p:spPr>
          <a:xfrm>
            <a:off x="206455" y="4498590"/>
            <a:ext cx="1157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Pozitív tanulási környezet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kialakítása: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Elfogadó, érdeklődő, érzelmi biztonságot adó tanári attitűd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530002F-0CDC-427D-ABFB-CD6981C6A684}"/>
              </a:ext>
            </a:extLst>
          </p:cNvPr>
          <p:cNvSpPr txBox="1"/>
          <p:nvPr/>
        </p:nvSpPr>
        <p:spPr>
          <a:xfrm>
            <a:off x="206455" y="5408044"/>
            <a:ext cx="11574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Tanár-diák interakció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hatékonyságát meghatározza: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</a:t>
            </a:r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személyes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 visszajelzés, (pozitív)visszacsatolás (feedback)</a:t>
            </a:r>
          </a:p>
        </p:txBody>
      </p:sp>
    </p:spTree>
    <p:extLst>
      <p:ext uri="{BB962C8B-B14F-4D97-AF65-F5344CB8AC3E}">
        <p14:creationId xmlns:p14="http://schemas.microsoft.com/office/powerpoint/2010/main" val="15393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DA43F44-D7C4-4C27-8268-9647C61082B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tile tx="0" ty="0" sx="100000" sy="100000" flip="none" algn="tl"/>
          </a:blipFill>
          <a:effectLst>
            <a:glow>
              <a:schemeClr val="accent1"/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00"/>
          </a:effec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DD6F9F5-5F16-4793-91C2-056903574A58}"/>
              </a:ext>
            </a:extLst>
          </p:cNvPr>
          <p:cNvSpPr txBox="1"/>
          <p:nvPr/>
        </p:nvSpPr>
        <p:spPr>
          <a:xfrm>
            <a:off x="3496063" y="1142041"/>
            <a:ext cx="878476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</a:t>
            </a:r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tanóra tartalmi elemeinek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előkészítése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tananyag kiválasztása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(tanmenet, tematikus terv alapján)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Az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óra cél és feladatrendszerének meghatározása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didaktikai-, oktatási-, képzési-, nevelési célok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b="1" dirty="0">
              <a:solidFill>
                <a:srgbClr val="002392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D4287EE-E724-4A82-82EC-2A21386F5FBF}"/>
              </a:ext>
            </a:extLst>
          </p:cNvPr>
          <p:cNvSpPr txBox="1"/>
          <p:nvPr/>
        </p:nvSpPr>
        <p:spPr>
          <a:xfrm>
            <a:off x="1065086" y="3325092"/>
            <a:ext cx="106553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</a:t>
            </a:r>
            <a:r>
              <a:rPr lang="hu-HU" dirty="0"/>
              <a:t> </a:t>
            </a:r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tanítás-tanulás folyamatát befolyásoló tényezők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osztály/csoport összetétele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tanulók egyéni sajátosságai, fejlettségi szintje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előzetes ismeretek, tapasztalatok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tananyag jellege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</a:t>
            </a:r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tanár(jelölt) szakmai-pedagógiai felkészültsége, módszertani kultúrája</a:t>
            </a:r>
            <a:endParaRPr lang="hu-HU" sz="2400" b="1" dirty="0">
              <a:solidFill>
                <a:srgbClr val="002392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F42E260-70F8-434F-83DC-BE0847F7D168}"/>
              </a:ext>
            </a:extLst>
          </p:cNvPr>
          <p:cNvSpPr txBox="1"/>
          <p:nvPr/>
        </p:nvSpPr>
        <p:spPr>
          <a:xfrm>
            <a:off x="606174" y="369885"/>
            <a:ext cx="89709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</a:t>
            </a:r>
            <a:r>
              <a:rPr lang="hu-HU" sz="3200" b="1" dirty="0">
                <a:solidFill>
                  <a:srgbClr val="002392"/>
                </a:solidFill>
                <a:latin typeface="Garamond" panose="02020404030301010803" pitchFamily="18" charset="0"/>
              </a:rPr>
              <a:t>MIT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 és a HOGYAN összefüggései (2):</a:t>
            </a:r>
          </a:p>
          <a:p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07AEBE6-18E7-4994-8E8B-32250D1C59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4" y="1142041"/>
            <a:ext cx="3114396" cy="2258344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3009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DA43F44-D7C4-4C27-8268-9647C61082B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tile tx="0" ty="0" sx="100000" sy="100000" flip="none" algn="tl"/>
          </a:blipFill>
          <a:effectLst>
            <a:glow>
              <a:schemeClr val="accent1"/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00"/>
          </a:effec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8906BC6-5C8D-4689-B6DF-05BAF3EC8131}"/>
              </a:ext>
            </a:extLst>
          </p:cNvPr>
          <p:cNvSpPr txBox="1"/>
          <p:nvPr/>
        </p:nvSpPr>
        <p:spPr>
          <a:xfrm>
            <a:off x="4554245" y="601118"/>
            <a:ext cx="7152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2392"/>
                </a:solidFill>
                <a:latin typeface="Garamond" panose="02020404030301010803" pitchFamily="18" charset="0"/>
              </a:rPr>
              <a:t>Oktatási módszerek, tanítási stílusok</a:t>
            </a:r>
          </a:p>
          <a:p>
            <a:r>
              <a:rPr lang="hu-HU" sz="2000" dirty="0">
                <a:solidFill>
                  <a:srgbClr val="0023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Csányi Tamás, Révész László (2015): A testnevelés tanításának didaktikai alapjai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FF8D39D-EED5-4A9C-9957-6D9A1133C1A4}"/>
              </a:ext>
            </a:extLst>
          </p:cNvPr>
          <p:cNvSpPr txBox="1"/>
          <p:nvPr/>
        </p:nvSpPr>
        <p:spPr>
          <a:xfrm>
            <a:off x="128336" y="2429570"/>
            <a:ext cx="59676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Direkt stílusok – pedagógus központú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vezénylő, parancsoló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interaktív (differenciálás, adaptivitás)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állomásos (köredzéses)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önellenőrző tanulás (önértékelő lap)</a:t>
            </a:r>
            <a:endParaRPr lang="hu-HU" sz="2800" b="1" dirty="0">
              <a:solidFill>
                <a:srgbClr val="002392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6DB3BAA-88B6-4DE4-93AB-E302259BFE1A}"/>
              </a:ext>
            </a:extLst>
          </p:cNvPr>
          <p:cNvSpPr txBox="1"/>
          <p:nvPr/>
        </p:nvSpPr>
        <p:spPr>
          <a:xfrm>
            <a:off x="6224336" y="2429570"/>
            <a:ext cx="58232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Indirekt stílusok – tanulóközpontú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társtanítás (pl. torna mozgások)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kooperatív tanulás (pl. táncok)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felfedező tanulás (taktikai gondolkodás)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tanuló által tervezett tanulás (pl. szertorna gyakorlat, bemelegítés)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9625A93-7D86-4152-A344-22F8DEA3568C}"/>
              </a:ext>
            </a:extLst>
          </p:cNvPr>
          <p:cNvSpPr txBox="1"/>
          <p:nvPr/>
        </p:nvSpPr>
        <p:spPr>
          <a:xfrm>
            <a:off x="495281" y="4921153"/>
            <a:ext cx="106813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</a:t>
            </a:r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tanítási stílusok egyenrangúak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, eredményességük az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alkalmazáson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, a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tanulócsoporthoz történő illesztésén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múlik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Döntően befolyásolja: - a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tananyag jellege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,</a:t>
            </a:r>
          </a:p>
          <a:p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 			       - a tanulók előképzettsége, felelősségtudatuk szintje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BE178F5-2C6C-462F-ACA1-4A75F3821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137" y="213298"/>
            <a:ext cx="3510963" cy="2216272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29847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DA43F44-D7C4-4C27-8268-9647C61082B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tile tx="0" ty="0" sx="100000" sy="100000" flip="none" algn="tl"/>
          </a:blipFill>
          <a:effectLst>
            <a:glow>
              <a:schemeClr val="accent1"/>
            </a:glow>
            <a:outerShdw blurRad="50800" dist="50800" dir="5400000" algn="ctr" rotWithShape="0">
              <a:srgbClr val="000000">
                <a:alpha val="0"/>
              </a:srgbClr>
            </a:outerShdw>
            <a:softEdge rad="1270000"/>
          </a:effec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5D722C5-FDB2-43C8-882D-EF345BE1796B}"/>
              </a:ext>
            </a:extLst>
          </p:cNvPr>
          <p:cNvSpPr txBox="1"/>
          <p:nvPr/>
        </p:nvSpPr>
        <p:spPr>
          <a:xfrm>
            <a:off x="3364637" y="249595"/>
            <a:ext cx="86468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002392"/>
                </a:solidFill>
                <a:latin typeface="Garamond" panose="02020404030301010803" pitchFamily="18" charset="0"/>
              </a:rPr>
              <a:t>A tanóra értékelése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Önreflexió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: a tanárjelölt értékeli saját óráját a kitűzött célok megvalósításáról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hallgató társak értékelnek a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megfigyelési szempontok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alapján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Szakvezető tanár és a szakmódszertani oktató értékelése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400" b="1" dirty="0">
              <a:solidFill>
                <a:srgbClr val="002392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AECAF7C-C8F0-4206-964D-A088C92F5261}"/>
              </a:ext>
            </a:extLst>
          </p:cNvPr>
          <p:cNvSpPr txBox="1"/>
          <p:nvPr/>
        </p:nvSpPr>
        <p:spPr>
          <a:xfrm>
            <a:off x="584677" y="2711561"/>
            <a:ext cx="108130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Kiemelt szempontok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szakmai igényességgel elkészített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óraterv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célkitűzések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megvalósítása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a </a:t>
            </a: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tanári szerepvállalás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(aktivitás, motiválás, irányítás, nevelési szituációkra reagálás)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pozitív tanulási környezet megteremtése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, kreativitás, differenciálás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tanulói aktivitás-intenzitás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meghatározó jellege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újszerű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szakmai módszerek, eszközök alkalmazása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002392"/>
                </a:solidFill>
                <a:latin typeface="Garamond" panose="02020404030301010803" pitchFamily="18" charset="0"/>
              </a:rPr>
              <a:t>személyre szabott </a:t>
            </a:r>
            <a:r>
              <a:rPr lang="hu-HU" sz="2400" b="1" dirty="0">
                <a:solidFill>
                  <a:srgbClr val="002392"/>
                </a:solidFill>
                <a:latin typeface="Garamond" panose="02020404030301010803" pitchFamily="18" charset="0"/>
              </a:rPr>
              <a:t>értékelések, visszacsatolások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b="1" dirty="0">
              <a:solidFill>
                <a:srgbClr val="002392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b="1" dirty="0">
              <a:solidFill>
                <a:srgbClr val="002392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b="1" dirty="0">
              <a:solidFill>
                <a:srgbClr val="002392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F013DE5-C194-428D-9F7A-791A89207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" y="101341"/>
            <a:ext cx="2861107" cy="2855385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9020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DE2B5F4-D853-4F9D-B757-72B11ED57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71" y="0"/>
            <a:ext cx="12260416" cy="689648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3A31056-ECFF-4414-AD78-7D8F82AF0B8B}"/>
              </a:ext>
            </a:extLst>
          </p:cNvPr>
          <p:cNvSpPr txBox="1"/>
          <p:nvPr/>
        </p:nvSpPr>
        <p:spPr>
          <a:xfrm>
            <a:off x="598620" y="1316072"/>
            <a:ext cx="8668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002392"/>
                </a:solidFill>
                <a:latin typeface="Garamond" panose="02020404030301010803" pitchFamily="18" charset="0"/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20676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535</Words>
  <Application>Microsoft Office PowerPoint</Application>
  <PresentationFormat>Szélesvásznú</PresentationFormat>
  <Paragraphs>76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Kunecz Árpád</dc:creator>
  <cp:lastModifiedBy>Kuneczné Klajzovics Judit</cp:lastModifiedBy>
  <cp:revision>75</cp:revision>
  <dcterms:created xsi:type="dcterms:W3CDTF">2023-08-26T08:04:42Z</dcterms:created>
  <dcterms:modified xsi:type="dcterms:W3CDTF">2023-08-30T16:48:07Z</dcterms:modified>
</cp:coreProperties>
</file>