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sldIdLst>
    <p:sldId id="321" r:id="rId2"/>
    <p:sldId id="258" r:id="rId3"/>
    <p:sldId id="276" r:id="rId4"/>
    <p:sldId id="280" r:id="rId5"/>
    <p:sldId id="283" r:id="rId6"/>
    <p:sldId id="284" r:id="rId7"/>
    <p:sldId id="323" r:id="rId8"/>
    <p:sldId id="307" r:id="rId9"/>
    <p:sldId id="308" r:id="rId10"/>
    <p:sldId id="309" r:id="rId11"/>
    <p:sldId id="310" r:id="rId12"/>
    <p:sldId id="311" r:id="rId13"/>
    <p:sldId id="312" r:id="rId14"/>
    <p:sldId id="315" r:id="rId15"/>
    <p:sldId id="316" r:id="rId16"/>
    <p:sldId id="322" r:id="rId17"/>
    <p:sldId id="314" r:id="rId18"/>
    <p:sldId id="306" r:id="rId19"/>
    <p:sldId id="317" r:id="rId20"/>
    <p:sldId id="318" r:id="rId21"/>
    <p:sldId id="287" r:id="rId22"/>
    <p:sldId id="288" r:id="rId23"/>
    <p:sldId id="319" r:id="rId24"/>
    <p:sldId id="320" r:id="rId25"/>
    <p:sldId id="281" r:id="rId26"/>
    <p:sldId id="28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94343" autoAdjust="0"/>
  </p:normalViewPr>
  <p:slideViewPr>
    <p:cSldViewPr snapToGrid="0">
      <p:cViewPr varScale="1">
        <p:scale>
          <a:sx n="69" d="100"/>
          <a:sy n="69" d="100"/>
        </p:scale>
        <p:origin x="7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hu-HU" smtClean="0"/>
              <a:t>Mintacím szerkesztése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99CD954-10EA-4E0E-A9F5-41A18D26C142}" type="datetimeFigureOut">
              <a:rPr lang="hu-HU" smtClean="0"/>
              <a:t>2023. 08. 28.</a:t>
            </a:fld>
            <a:endParaRPr lang="hu-HU"/>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hu-HU"/>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1FE460A-053F-495F-9F7E-A7E74CBE4CB0}" type="slidenum">
              <a:rPr lang="hu-HU" smtClean="0"/>
              <a:t>‹#›</a:t>
            </a:fld>
            <a:endParaRPr lang="hu-HU"/>
          </a:p>
        </p:txBody>
      </p:sp>
    </p:spTree>
    <p:extLst>
      <p:ext uri="{BB962C8B-B14F-4D97-AF65-F5344CB8AC3E}">
        <p14:creationId xmlns:p14="http://schemas.microsoft.com/office/powerpoint/2010/main" val="37750889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699CD954-10EA-4E0E-A9F5-41A18D26C142}" type="datetimeFigureOut">
              <a:rPr lang="hu-HU" smtClean="0"/>
              <a:t>2023. 08. 28.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108585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699CD954-10EA-4E0E-A9F5-41A18D26C142}" type="datetimeFigureOut">
              <a:rPr lang="hu-HU" smtClean="0"/>
              <a:t>2023. 08. 28.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427385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99CD954-10EA-4E0E-A9F5-41A18D26C142}" type="datetimeFigureOut">
              <a:rPr lang="hu-HU" smtClean="0"/>
              <a:t>2023. 08. 28.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2277359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hu-HU" smtClean="0"/>
              <a:t>Mintacím szerkesztése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99CD954-10EA-4E0E-A9F5-41A18D26C142}" type="datetimeFigureOut">
              <a:rPr lang="hu-HU" smtClean="0"/>
              <a:t>2023. 08. 28.</a:t>
            </a:fld>
            <a:endParaRPr lang="hu-HU"/>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hu-HU"/>
          </a:p>
        </p:txBody>
      </p:sp>
      <p:sp>
        <p:nvSpPr>
          <p:cNvPr id="6" name="Slide Number Placeholder 5"/>
          <p:cNvSpPr>
            <a:spLocks noGrp="1"/>
          </p:cNvSpPr>
          <p:nvPr>
            <p:ph type="sldNum" sz="quarter" idx="12"/>
          </p:nvPr>
        </p:nvSpPr>
        <p:spPr>
          <a:xfrm>
            <a:off x="8604504" y="5211060"/>
            <a:ext cx="2112264" cy="228600"/>
          </a:xfrm>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6302441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699CD954-10EA-4E0E-A9F5-41A18D26C142}" type="datetimeFigureOut">
              <a:rPr lang="hu-HU" smtClean="0"/>
              <a:t>2023. 08. 28.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381414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99CD954-10EA-4E0E-A9F5-41A18D26C142}" type="datetimeFigureOut">
              <a:rPr lang="hu-HU" smtClean="0"/>
              <a:t>2023. 08. 28.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386600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699CD954-10EA-4E0E-A9F5-41A18D26C142}" type="datetimeFigureOut">
              <a:rPr lang="hu-HU" smtClean="0"/>
              <a:t>2023. 08. 28.</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267032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CD954-10EA-4E0E-A9F5-41A18D26C142}" type="datetimeFigureOut">
              <a:rPr lang="hu-HU" smtClean="0"/>
              <a:t>2023. 08. 28.</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31FE460A-053F-495F-9F7E-A7E74CBE4CB0}" type="slidenum">
              <a:rPr lang="hu-HU" smtClean="0"/>
              <a:t>‹#›</a:t>
            </a:fld>
            <a:endParaRPr lang="hu-HU"/>
          </a:p>
        </p:txBody>
      </p:sp>
    </p:spTree>
    <p:extLst>
      <p:ext uri="{BB962C8B-B14F-4D97-AF65-F5344CB8AC3E}">
        <p14:creationId xmlns:p14="http://schemas.microsoft.com/office/powerpoint/2010/main" val="160570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hu-HU" smtClean="0"/>
              <a:t>Mintacím szerkesztése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8" name="Date Placeholder 7"/>
          <p:cNvSpPr>
            <a:spLocks noGrp="1"/>
          </p:cNvSpPr>
          <p:nvPr>
            <p:ph type="dt" sz="half" idx="10"/>
          </p:nvPr>
        </p:nvSpPr>
        <p:spPr/>
        <p:txBody>
          <a:bodyPr/>
          <a:lstStyle/>
          <a:p>
            <a:fld id="{699CD954-10EA-4E0E-A9F5-41A18D26C142}" type="datetimeFigureOut">
              <a:rPr lang="hu-HU" smtClean="0"/>
              <a:t>2023. 08. 28.</a:t>
            </a:fld>
            <a:endParaRPr lang="hu-HU"/>
          </a:p>
        </p:txBody>
      </p:sp>
      <p:sp>
        <p:nvSpPr>
          <p:cNvPr id="9" name="Footer Placeholder 8"/>
          <p:cNvSpPr>
            <a:spLocks noGrp="1"/>
          </p:cNvSpPr>
          <p:nvPr>
            <p:ph type="ftr" sz="quarter" idx="11"/>
          </p:nvPr>
        </p:nvSpPr>
        <p:spPr/>
        <p:txBody>
          <a:bodyPr/>
          <a:lstStyle>
            <a:lvl1pPr algn="r">
              <a:defRPr/>
            </a:lvl1pPr>
          </a:lstStyle>
          <a:p>
            <a:endParaRPr lang="hu-HU"/>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1FE460A-053F-495F-9F7E-A7E74CBE4CB0}" type="slidenum">
              <a:rPr lang="hu-HU" smtClean="0"/>
              <a:t>‹#›</a:t>
            </a:fld>
            <a:endParaRPr lang="hu-HU"/>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408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hu-HU" smtClean="0"/>
              <a:t>Mintacím szerkesztése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99CD954-10EA-4E0E-A9F5-41A18D26C142}" type="datetimeFigureOut">
              <a:rPr lang="hu-HU" smtClean="0"/>
              <a:t>2023. 08. 28.</a:t>
            </a:fld>
            <a:endParaRPr lang="hu-HU"/>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hu-HU"/>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1FE460A-053F-495F-9F7E-A7E74CBE4CB0}" type="slidenum">
              <a:rPr lang="hu-HU" smtClean="0"/>
              <a:t>‹#›</a:t>
            </a:fld>
            <a:endParaRPr lang="hu-HU"/>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6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99CD954-10EA-4E0E-A9F5-41A18D26C142}" type="datetimeFigureOut">
              <a:rPr lang="hu-HU" smtClean="0"/>
              <a:t>2023. 08. 28.</a:t>
            </a:fld>
            <a:endParaRPr lang="hu-HU"/>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hu-HU"/>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1FE460A-053F-495F-9F7E-A7E74CBE4CB0}" type="slidenum">
              <a:rPr lang="hu-HU" smtClean="0"/>
              <a:t>‹#›</a:t>
            </a:fld>
            <a:endParaRPr lang="hu-HU"/>
          </a:p>
        </p:txBody>
      </p:sp>
    </p:spTree>
    <p:extLst>
      <p:ext uri="{BB962C8B-B14F-4D97-AF65-F5344CB8AC3E}">
        <p14:creationId xmlns:p14="http://schemas.microsoft.com/office/powerpoint/2010/main" val="5310338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hu/url?sa=i&amp;rct=j&amp;q=&amp;esrc=s&amp;source=images&amp;cd=&amp;cad=rja&amp;uact=8&amp;ved=0ahUKEwjKs8zkqOvKAhXCApoKHU59AtAQjRwIBw&amp;url=http://www.haon.hu/szeretettel-a-magyar-kultura-napjara/2994960&amp;psig=AFQjCNGseXGN8vV5nhdmXcIjz9nAKzzbvQ&amp;ust=1455129135122103"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105891" y="872836"/>
            <a:ext cx="8215745" cy="707886"/>
          </a:xfrm>
          <a:prstGeom prst="rect">
            <a:avLst/>
          </a:prstGeom>
        </p:spPr>
        <p:txBody>
          <a:bodyPr wrap="square">
            <a:spAutoFit/>
          </a:bodyPr>
          <a:lstStyle/>
          <a:p>
            <a:pPr algn="ctr"/>
            <a:r>
              <a:rPr lang="hu-HU" sz="4000" dirty="0">
                <a:latin typeface="Arial" pitchFamily="34" charset="0"/>
                <a:cs typeface="Arial" pitchFamily="34" charset="0"/>
              </a:rPr>
              <a:t>„Beavatkozás a szépirodalomba”</a:t>
            </a:r>
            <a:endParaRPr lang="hu-HU" sz="4000" dirty="0"/>
          </a:p>
        </p:txBody>
      </p:sp>
      <p:sp>
        <p:nvSpPr>
          <p:cNvPr id="4" name="Téglalap 3"/>
          <p:cNvSpPr/>
          <p:nvPr/>
        </p:nvSpPr>
        <p:spPr>
          <a:xfrm>
            <a:off x="2563091" y="2092036"/>
            <a:ext cx="7439891" cy="646331"/>
          </a:xfrm>
          <a:prstGeom prst="rect">
            <a:avLst/>
          </a:prstGeom>
        </p:spPr>
        <p:txBody>
          <a:bodyPr wrap="square">
            <a:spAutoFit/>
          </a:bodyPr>
          <a:lstStyle/>
          <a:p>
            <a:pPr lvl="0" algn="ctr" defTabSz="914400">
              <a:spcBef>
                <a:spcPct val="20000"/>
              </a:spcBef>
            </a:pPr>
            <a:r>
              <a:rPr lang="hu-HU" sz="3600" dirty="0">
                <a:solidFill>
                  <a:schemeClr val="tx1">
                    <a:lumMod val="95000"/>
                    <a:lumOff val="5000"/>
                  </a:schemeClr>
                </a:solidFill>
                <a:latin typeface="Calibri"/>
              </a:rPr>
              <a:t>Kreatív </a:t>
            </a:r>
            <a:r>
              <a:rPr lang="hu-HU" sz="3600" dirty="0" smtClean="0">
                <a:solidFill>
                  <a:schemeClr val="tx1">
                    <a:lumMod val="95000"/>
                    <a:lumOff val="5000"/>
                  </a:schemeClr>
                </a:solidFill>
                <a:latin typeface="Calibri"/>
              </a:rPr>
              <a:t>írásgyakorlatok a magyarórán</a:t>
            </a:r>
            <a:endParaRPr lang="hu-HU" sz="3600" dirty="0">
              <a:solidFill>
                <a:schemeClr val="tx1">
                  <a:lumMod val="95000"/>
                  <a:lumOff val="5000"/>
                </a:schemeClr>
              </a:solidFill>
              <a:latin typeface="Calibri"/>
            </a:endParaRPr>
          </a:p>
        </p:txBody>
      </p:sp>
      <p:pic>
        <p:nvPicPr>
          <p:cNvPr id="2" name="Kép 1"/>
          <p:cNvPicPr>
            <a:picLocks noChangeAspect="1"/>
          </p:cNvPicPr>
          <p:nvPr/>
        </p:nvPicPr>
        <p:blipFill>
          <a:blip r:embed="rId2"/>
          <a:stretch>
            <a:fillRect/>
          </a:stretch>
        </p:blipFill>
        <p:spPr>
          <a:xfrm>
            <a:off x="3609753" y="2854036"/>
            <a:ext cx="5331625" cy="3554417"/>
          </a:xfrm>
          <a:prstGeom prst="rect">
            <a:avLst/>
          </a:prstGeom>
        </p:spPr>
      </p:pic>
    </p:spTree>
    <p:extLst>
      <p:ext uri="{BB962C8B-B14F-4D97-AF65-F5344CB8AC3E}">
        <p14:creationId xmlns:p14="http://schemas.microsoft.com/office/powerpoint/2010/main" val="789810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607127" y="700990"/>
            <a:ext cx="7869381"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hu-HU" sz="2000" b="1" dirty="0" smtClean="0">
                <a:latin typeface="Arial" pitchFamily="34" charset="0"/>
                <a:ea typeface="Calibri" pitchFamily="34" charset="0"/>
                <a:cs typeface="Arial" pitchFamily="34" charset="0"/>
              </a:rPr>
              <a:t>Ádám monológja</a:t>
            </a:r>
            <a:endParaRPr lang="hu-HU" sz="2000" b="1" dirty="0">
              <a:latin typeface="Arial" pitchFamily="34" charset="0"/>
              <a:ea typeface="Calibri" pitchFamily="34" charset="0"/>
              <a:cs typeface="Arial" pitchFamily="34" charset="0"/>
            </a:endParaRPr>
          </a:p>
          <a:p>
            <a:pPr defTabSz="914400" fontAlgn="base">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(A londoni szín után)</a:t>
            </a: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Nem titok már előttünk, hogy boldogtalan, ki egymaga mindennek ura,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 nem mindig kifizetődő az sem, ha az ember népének legnagyobb fia.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Rómában bőrömön éreztem a kéjes pillanat gyönyörét,</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 tűrtem, míg orrom be nem szívta a döghalál leheletét.</a:t>
            </a: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Most már tudom, hogy nem jó világ az, ahol egy i miatt máglyára vetnek, </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vagy időjóslásra, horoszkópkészítésre ítéltetett tudóson nevetnek.</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 íme! Megdőlt már a „szabadság, egyenlőség, testvériség” eszme,</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 Párizs után itt álltam Londonban a Tower bástyáján szemlélődve, este.</a:t>
            </a: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 jaj, Lucifer! Bár ne mentem volna soha alant!</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Mert mi fentről igazi szépség, bájos kaland,</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az lent eltorzult, csődbe jutott élet, avítt kacat,</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minden áruvá vált, pénz bújik meg a látszólagos érzelmek alatt…</a:t>
            </a:r>
            <a:endParaRPr lang="hu-HU" dirty="0">
              <a:latin typeface="Arial" pitchFamily="34" charset="0"/>
              <a:cs typeface="Arial" pitchFamily="34" charset="0"/>
            </a:endParaRPr>
          </a:p>
        </p:txBody>
      </p:sp>
    </p:spTree>
    <p:extLst>
      <p:ext uri="{BB962C8B-B14F-4D97-AF65-F5344CB8AC3E}">
        <p14:creationId xmlns:p14="http://schemas.microsoft.com/office/powerpoint/2010/main" val="3358909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6000" y="451951"/>
            <a:ext cx="6834335"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1343025" algn="l"/>
              </a:tabLst>
            </a:pPr>
            <a:r>
              <a:rPr lang="hu-HU" sz="2400" b="1" dirty="0">
                <a:latin typeface="Arial" pitchFamily="34" charset="0"/>
                <a:ea typeface="Calibri" pitchFamily="34" charset="0"/>
                <a:cs typeface="Arial" pitchFamily="34" charset="0"/>
              </a:rPr>
              <a:t>Tatjána levele Anyeginhez</a:t>
            </a:r>
          </a:p>
          <a:p>
            <a:pPr algn="just" defTabSz="914400" fontAlgn="base">
              <a:spcBef>
                <a:spcPct val="0"/>
              </a:spcBef>
              <a:spcAft>
                <a:spcPct val="0"/>
              </a:spcAft>
              <a:tabLst>
                <a:tab pos="1343025" algn="l"/>
              </a:tabLst>
            </a:pPr>
            <a:endParaRPr lang="hu-HU" b="1" dirty="0">
              <a:latin typeface="Arial" pitchFamily="34" charset="0"/>
              <a:cs typeface="Arial" pitchFamily="34" charset="0"/>
            </a:endParaRPr>
          </a:p>
          <a:p>
            <a:pPr algn="just" defTabSz="914400" fontAlgn="base">
              <a:spcBef>
                <a:spcPct val="0"/>
              </a:spcBef>
              <a:spcAft>
                <a:spcPct val="0"/>
              </a:spcAft>
              <a:tabLst>
                <a:tab pos="1343025" algn="l"/>
              </a:tabLst>
            </a:pP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Szeretném elmondani neked, hogy őszintén szólva eléggé tetszel nekem. Nem is tudok másra gondolni, csak arra, amikor találkoztunk. Félek, hogy nem jövök be neked annyira, és ezért ezzel fogsz cikizni egész életemben. De </a:t>
            </a:r>
            <a:r>
              <a:rPr lang="hu-HU" dirty="0" err="1">
                <a:latin typeface="Arial" pitchFamily="34" charset="0"/>
                <a:ea typeface="Calibri" pitchFamily="34" charset="0"/>
                <a:cs typeface="Arial" pitchFamily="34" charset="0"/>
              </a:rPr>
              <a:t>légyszi</a:t>
            </a:r>
            <a:r>
              <a:rPr lang="hu-HU" dirty="0">
                <a:latin typeface="Arial" pitchFamily="34" charset="0"/>
                <a:ea typeface="Calibri" pitchFamily="34" charset="0"/>
                <a:cs typeface="Arial" pitchFamily="34" charset="0"/>
              </a:rPr>
              <a:t>, gondold végig. Én komolyan gondolom!</a:t>
            </a: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                                                                                          Tatjána</a:t>
            </a:r>
          </a:p>
          <a:p>
            <a:pPr algn="just" defTabSz="914400" eaLnBrk="0" fontAlgn="base" hangingPunct="0">
              <a:spcBef>
                <a:spcPct val="0"/>
              </a:spcBef>
              <a:spcAft>
                <a:spcPct val="0"/>
              </a:spcAft>
              <a:tabLst>
                <a:tab pos="1343025" algn="l"/>
              </a:tabLst>
            </a:pP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	</a:t>
            </a:r>
          </a:p>
          <a:p>
            <a:pPr algn="just" defTabSz="914400" eaLnBrk="0" fontAlgn="base" hangingPunct="0">
              <a:spcBef>
                <a:spcPct val="0"/>
              </a:spcBef>
              <a:spcAft>
                <a:spcPct val="0"/>
              </a:spcAft>
              <a:tabLst>
                <a:tab pos="1343025" algn="l"/>
              </a:tabLst>
            </a:pP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Kedves Jevgenyij!</a:t>
            </a:r>
          </a:p>
          <a:p>
            <a:pPr algn="just" defTabSz="914400" eaLnBrk="0" fontAlgn="base" hangingPunct="0">
              <a:spcBef>
                <a:spcPct val="0"/>
              </a:spcBef>
              <a:spcAft>
                <a:spcPct val="0"/>
              </a:spcAft>
              <a:tabLst>
                <a:tab pos="1343025" algn="l"/>
              </a:tabLst>
            </a:pP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Bejössz nekem. Már elég régóta, és nem tudom, te hogy érzel. Nem látom, hogy stírölnél, vagy romi lennél velem. Ezt muszáj volt megírnom neked, örülj, hogy nem SMS-t írtam, mert az hosszabb lett volna. Kérlek, válaszolj hamar!</a:t>
            </a:r>
            <a:endParaRPr lang="hu-HU" dirty="0">
              <a:latin typeface="Arial" pitchFamily="34" charset="0"/>
              <a:cs typeface="Arial" pitchFamily="34" charset="0"/>
            </a:endParaRPr>
          </a:p>
          <a:p>
            <a:pPr algn="just" defTabSz="914400" eaLnBrk="0" fontAlgn="base" hangingPunct="0">
              <a:spcBef>
                <a:spcPct val="0"/>
              </a:spcBef>
              <a:spcAft>
                <a:spcPct val="0"/>
              </a:spcAft>
              <a:tabLst>
                <a:tab pos="1343025" algn="l"/>
              </a:tabLst>
            </a:pPr>
            <a:r>
              <a:rPr lang="hu-HU" dirty="0">
                <a:latin typeface="Arial" pitchFamily="34" charset="0"/>
                <a:ea typeface="Calibri" pitchFamily="34" charset="0"/>
                <a:cs typeface="Arial" pitchFamily="34" charset="0"/>
              </a:rPr>
              <a:t>                                                                                                         Tánya</a:t>
            </a:r>
            <a:endParaRPr lang="hu-HU" dirty="0">
              <a:latin typeface="Arial" pitchFamily="34" charset="0"/>
              <a:cs typeface="Arial" pitchFamily="34" charset="0"/>
            </a:endParaRPr>
          </a:p>
        </p:txBody>
      </p:sp>
    </p:spTree>
    <p:extLst>
      <p:ext uri="{BB962C8B-B14F-4D97-AF65-F5344CB8AC3E}">
        <p14:creationId xmlns:p14="http://schemas.microsoft.com/office/powerpoint/2010/main" val="1973945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817418" y="303994"/>
            <a:ext cx="10487891"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hu-HU" sz="2400" b="1" dirty="0" smtClean="0">
                <a:latin typeface="Arial" pitchFamily="34" charset="0"/>
                <a:ea typeface="Calibri" pitchFamily="34" charset="0"/>
                <a:cs typeface="Arial" pitchFamily="34" charset="0"/>
              </a:rPr>
              <a:t>Részletek Júlia naplójából</a:t>
            </a:r>
            <a:endParaRPr lang="hu-HU" sz="2400" b="1" dirty="0">
              <a:latin typeface="Arial" pitchFamily="34" charset="0"/>
              <a:ea typeface="Calibri" pitchFamily="34" charset="0"/>
              <a:cs typeface="Arial" pitchFamily="34" charset="0"/>
            </a:endParaRPr>
          </a:p>
          <a:p>
            <a:pPr algn="just" defTabSz="914400" fontAlgn="base">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b="1" dirty="0">
                <a:latin typeface="Arial" pitchFamily="34" charset="0"/>
                <a:ea typeface="Calibri" pitchFamily="34" charset="0"/>
                <a:cs typeface="Arial" pitchFamily="34" charset="0"/>
              </a:rPr>
              <a:t>Vasárnap</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Ó, te csodás szerelem, ó, te gyűlölt! Milyen kedves volt, mikor odajött, és mily </a:t>
            </a:r>
            <a:r>
              <a:rPr lang="hu-HU" sz="2000" dirty="0" err="1">
                <a:latin typeface="Arial" pitchFamily="34" charset="0"/>
                <a:ea typeface="Calibri" pitchFamily="34" charset="0"/>
                <a:cs typeface="Arial" pitchFamily="34" charset="0"/>
              </a:rPr>
              <a:t>édesen-félve</a:t>
            </a:r>
            <a:r>
              <a:rPr lang="hu-HU" sz="2000" dirty="0">
                <a:latin typeface="Arial" pitchFamily="34" charset="0"/>
                <a:ea typeface="Calibri" pitchFamily="34" charset="0"/>
                <a:cs typeface="Arial" pitchFamily="34" charset="0"/>
              </a:rPr>
              <a:t> fogta meg kezem. S érintése, mely lázba hozta egész szívemet! Csak hebegtem-habogtam. Ó Istenem! Ha valakihez nőül mennék szívesen, az csakis ő lenne. De nem lehet! Nem! Szívem csapdába esett, hiszen ő Rómeó, egy </a:t>
            </a:r>
            <a:r>
              <a:rPr lang="hu-HU" sz="2000" dirty="0" err="1">
                <a:latin typeface="Arial" pitchFamily="34" charset="0"/>
                <a:ea typeface="Calibri" pitchFamily="34" charset="0"/>
                <a:cs typeface="Arial" pitchFamily="34" charset="0"/>
              </a:rPr>
              <a:t>Montague</a:t>
            </a:r>
            <a:r>
              <a:rPr lang="hu-HU" sz="2000" dirty="0">
                <a:latin typeface="Arial" pitchFamily="34" charset="0"/>
                <a:ea typeface="Calibri" pitchFamily="34" charset="0"/>
                <a:cs typeface="Arial" pitchFamily="34" charset="0"/>
              </a:rPr>
              <a:t>…</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b="1" dirty="0">
                <a:latin typeface="Arial" pitchFamily="34" charset="0"/>
                <a:ea typeface="Calibri" pitchFamily="34" charset="0"/>
                <a:cs typeface="Arial" pitchFamily="34" charset="0"/>
              </a:rPr>
              <a:t>Hétfő</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Megvolt az esküvő. Utána azt mondta — még most is pirulok belé —, hogy „én kicsi feleségem”, „én egyetlen kincsem” — így hívott Ő. Feleség!... én!... s az Övé… S megígérte drága férjuram — jaj, de édesen furcsa ezt mondani —, hogy feljön hozzám ma éjjel, hisz ez a nászéjszakánk…</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Szakadj meg, szív! Miért születtem őt szeretni, átkozott! Angyaltestbe bújt ördög, ki megölte </a:t>
            </a:r>
            <a:r>
              <a:rPr lang="hu-HU" sz="2000" dirty="0" err="1">
                <a:latin typeface="Arial" pitchFamily="34" charset="0"/>
                <a:ea typeface="Calibri" pitchFamily="34" charset="0"/>
                <a:cs typeface="Arial" pitchFamily="34" charset="0"/>
              </a:rPr>
              <a:t>Tybaltot</a:t>
            </a:r>
            <a:r>
              <a:rPr lang="hu-HU" sz="2000" dirty="0">
                <a:latin typeface="Arial" pitchFamily="34" charset="0"/>
                <a:ea typeface="Calibri" pitchFamily="34" charset="0"/>
                <a:cs typeface="Arial" pitchFamily="34" charset="0"/>
              </a:rPr>
              <a:t>! Gyilkos a férjem, gyilkos! Csitulj, </a:t>
            </a:r>
            <a:r>
              <a:rPr lang="hu-HU" sz="2000" dirty="0" err="1">
                <a:latin typeface="Arial" pitchFamily="34" charset="0"/>
                <a:ea typeface="Calibri" pitchFamily="34" charset="0"/>
                <a:cs typeface="Arial" pitchFamily="34" charset="0"/>
              </a:rPr>
              <a:t>csitulj</a:t>
            </a:r>
            <a:r>
              <a:rPr lang="hu-HU" sz="2000" dirty="0">
                <a:latin typeface="Arial" pitchFamily="34" charset="0"/>
                <a:ea typeface="Calibri" pitchFamily="34" charset="0"/>
                <a:cs typeface="Arial" pitchFamily="34" charset="0"/>
              </a:rPr>
              <a:t>, te bűnös lélek, még csak három órája vagy asszony, s már szidod férjed? Hisz isteni szerencse ért, él Rómeód, kit </a:t>
            </a:r>
            <a:r>
              <a:rPr lang="hu-HU" sz="2000" dirty="0" err="1">
                <a:latin typeface="Arial" pitchFamily="34" charset="0"/>
                <a:ea typeface="Calibri" pitchFamily="34" charset="0"/>
                <a:cs typeface="Arial" pitchFamily="34" charset="0"/>
              </a:rPr>
              <a:t>Tybalt</a:t>
            </a:r>
            <a:r>
              <a:rPr lang="hu-HU" sz="2000" dirty="0">
                <a:latin typeface="Arial" pitchFamily="34" charset="0"/>
                <a:ea typeface="Calibri" pitchFamily="34" charset="0"/>
                <a:cs typeface="Arial" pitchFamily="34" charset="0"/>
              </a:rPr>
              <a:t> könnyűszerrel megölhetett volna, de ő megmenekült…</a:t>
            </a:r>
            <a:endParaRPr lang="hu-HU" sz="2000" dirty="0">
              <a:latin typeface="Arial" pitchFamily="34" charset="0"/>
              <a:cs typeface="Arial" pitchFamily="34" charset="0"/>
            </a:endParaRPr>
          </a:p>
        </p:txBody>
      </p:sp>
    </p:spTree>
    <p:extLst>
      <p:ext uri="{BB962C8B-B14F-4D97-AF65-F5344CB8AC3E}">
        <p14:creationId xmlns:p14="http://schemas.microsoft.com/office/powerpoint/2010/main" val="210462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814945" y="1133760"/>
            <a:ext cx="8132619"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hu-HU" sz="2000" b="1" dirty="0">
                <a:latin typeface="Arial" pitchFamily="34" charset="0"/>
                <a:ea typeface="Calibri" pitchFamily="34" charset="0"/>
                <a:cs typeface="Arial" pitchFamily="34" charset="0"/>
              </a:rPr>
              <a:t>Kedd</a:t>
            </a:r>
          </a:p>
          <a:p>
            <a:pPr algn="just" defTabSz="914400" fontAlgn="base">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Ó, Istenem! Miért versz így engemet? Mit vétettem ellened? </a:t>
            </a:r>
            <a:r>
              <a:rPr lang="hu-HU" sz="2000" dirty="0" err="1">
                <a:latin typeface="Arial" pitchFamily="34" charset="0"/>
                <a:ea typeface="Calibri" pitchFamily="34" charset="0"/>
                <a:cs typeface="Arial" pitchFamily="34" charset="0"/>
              </a:rPr>
              <a:t>Tybalt</a:t>
            </a:r>
            <a:r>
              <a:rPr lang="hu-HU" sz="2000" dirty="0">
                <a:latin typeface="Arial" pitchFamily="34" charset="0"/>
                <a:ea typeface="Calibri" pitchFamily="34" charset="0"/>
                <a:cs typeface="Arial" pitchFamily="34" charset="0"/>
              </a:rPr>
              <a:t> halott, Rómeó számkivetve, s bánatom csillapítani atyám férjet talált! Férjes asszonynak férjet! Ki hallott már ilyet?...</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b="1" dirty="0">
                <a:latin typeface="Arial" pitchFamily="34" charset="0"/>
                <a:ea typeface="Calibri" pitchFamily="34" charset="0"/>
                <a:cs typeface="Arial" pitchFamily="34" charset="0"/>
              </a:rPr>
              <a:t>Szerda</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 Ez az ital, amit a barát adott, megmentőm és elveszejtőm is lehet. Lehet, hogy méreg; már bánja, hogy összeadott minket, s most eltesz láb alól, leveszi magáról a felelősséget.  De nem, az nem lehet! És különben is, kinek higgyek, ha nem neki? Inkább az ébredés aggaszt: mit fogok látni, mikor kinyitom a szemem? Hisz ott mindenféle csontok hevernek, őseim csontjai…</a:t>
            </a:r>
            <a:endParaRPr lang="hu-HU" sz="2000" dirty="0">
              <a:latin typeface="Arial" pitchFamily="34" charset="0"/>
              <a:cs typeface="Arial" pitchFamily="34" charset="0"/>
            </a:endParaRPr>
          </a:p>
        </p:txBody>
      </p:sp>
    </p:spTree>
    <p:extLst>
      <p:ext uri="{BB962C8B-B14F-4D97-AF65-F5344CB8AC3E}">
        <p14:creationId xmlns:p14="http://schemas.microsoft.com/office/powerpoint/2010/main" val="2377981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914400" y="291215"/>
            <a:ext cx="10335491"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52400" defTabSz="914400" fontAlgn="base">
              <a:spcBef>
                <a:spcPct val="0"/>
              </a:spcBef>
              <a:spcAft>
                <a:spcPct val="0"/>
              </a:spcAft>
            </a:pPr>
            <a:r>
              <a:rPr lang="hu-HU" sz="2400" b="1" dirty="0" smtClean="0">
                <a:latin typeface="Arial" pitchFamily="34" charset="0"/>
                <a:ea typeface="Times New Roman" pitchFamily="18" charset="0"/>
                <a:cs typeface="Arial" pitchFamily="34" charset="0"/>
              </a:rPr>
              <a:t>Parti Nagy Lajos szándékoltan „dilettáns” szövegének átírása</a:t>
            </a:r>
          </a:p>
          <a:p>
            <a:pPr indent="152400" defTabSz="914400" fontAlgn="base">
              <a:spcBef>
                <a:spcPct val="0"/>
              </a:spcBef>
              <a:spcAft>
                <a:spcPct val="0"/>
              </a:spcAft>
            </a:pPr>
            <a:endParaRPr lang="hu-HU" sz="2000" b="1" dirty="0" smtClean="0">
              <a:latin typeface="Arial" pitchFamily="34" charset="0"/>
              <a:ea typeface="Times New Roman" pitchFamily="18" charset="0"/>
              <a:cs typeface="Arial" pitchFamily="34" charset="0"/>
            </a:endParaRPr>
          </a:p>
          <a:p>
            <a:pPr indent="152400" defTabSz="914400" fontAlgn="base">
              <a:spcBef>
                <a:spcPct val="0"/>
              </a:spcBef>
              <a:spcAft>
                <a:spcPct val="0"/>
              </a:spcAft>
            </a:pPr>
            <a:r>
              <a:rPr lang="hu-HU" sz="2000" b="1" dirty="0" smtClean="0">
                <a:latin typeface="Arial" pitchFamily="34" charset="0"/>
                <a:ea typeface="Times New Roman" pitchFamily="18" charset="0"/>
                <a:cs typeface="Arial" pitchFamily="34" charset="0"/>
              </a:rPr>
              <a:t>A </a:t>
            </a:r>
            <a:r>
              <a:rPr lang="hu-HU" sz="2000" b="1" dirty="0">
                <a:latin typeface="Arial" pitchFamily="34" charset="0"/>
                <a:ea typeface="Times New Roman" pitchFamily="18" charset="0"/>
                <a:cs typeface="Arial" pitchFamily="34" charset="0"/>
              </a:rPr>
              <a:t>test angyala</a:t>
            </a:r>
          </a:p>
          <a:p>
            <a:pPr indent="152400" defTabSz="914400" fontAlgn="base">
              <a:spcBef>
                <a:spcPct val="0"/>
              </a:spcBef>
              <a:spcAft>
                <a:spcPct val="0"/>
              </a:spcAft>
            </a:pPr>
            <a:endParaRPr lang="hu-HU" sz="2000" dirty="0">
              <a:latin typeface="Arial" pitchFamily="34" charset="0"/>
              <a:cs typeface="Arial" pitchFamily="34" charset="0"/>
            </a:endParaRPr>
          </a:p>
          <a:p>
            <a:pPr indent="152400" defTabSz="914400" eaLnBrk="0" fontAlgn="base" hangingPunct="0">
              <a:spcBef>
                <a:spcPct val="0"/>
              </a:spcBef>
              <a:spcAft>
                <a:spcPct val="0"/>
              </a:spcAft>
            </a:pPr>
            <a:r>
              <a:rPr lang="hu-HU" sz="2000" i="1" dirty="0">
                <a:latin typeface="Arial" pitchFamily="34" charset="0"/>
                <a:ea typeface="Times New Roman" pitchFamily="18" charset="0"/>
                <a:cs typeface="Arial" pitchFamily="34" charset="0"/>
              </a:rPr>
              <a:t>– </a:t>
            </a:r>
            <a:r>
              <a:rPr lang="hu-HU" sz="2000" i="1" dirty="0" err="1">
                <a:latin typeface="Arial" pitchFamily="34" charset="0"/>
                <a:ea typeface="Times New Roman" pitchFamily="18" charset="0"/>
                <a:cs typeface="Arial" pitchFamily="34" charset="0"/>
              </a:rPr>
              <a:t>habszódia</a:t>
            </a:r>
            <a:r>
              <a:rPr lang="hu-HU" sz="2000" i="1" dirty="0">
                <a:latin typeface="Arial" pitchFamily="34" charset="0"/>
                <a:ea typeface="Times New Roman" pitchFamily="18" charset="0"/>
                <a:cs typeface="Arial" pitchFamily="34" charset="0"/>
              </a:rPr>
              <a:t> –</a:t>
            </a:r>
          </a:p>
          <a:p>
            <a:pPr indent="152400" defTabSz="914400" eaLnBrk="0" fontAlgn="base" hangingPunct="0">
              <a:spcBef>
                <a:spcPct val="0"/>
              </a:spcBef>
              <a:spcAft>
                <a:spcPct val="0"/>
              </a:spcAft>
            </a:pPr>
            <a:endParaRPr lang="hu-HU" sz="2000" dirty="0">
              <a:latin typeface="Arial" pitchFamily="34" charset="0"/>
              <a:cs typeface="Arial" pitchFamily="34" charset="0"/>
            </a:endParaRPr>
          </a:p>
          <a:p>
            <a:pPr indent="152400" algn="just" defTabSz="914400" eaLnBrk="0" fontAlgn="base" hangingPunct="0">
              <a:spcBef>
                <a:spcPct val="0"/>
              </a:spcBef>
              <a:spcAft>
                <a:spcPct val="0"/>
              </a:spcAft>
            </a:pPr>
            <a:r>
              <a:rPr lang="hu-HU" sz="2000" dirty="0" err="1">
                <a:latin typeface="Arial" pitchFamily="34" charset="0"/>
                <a:ea typeface="Times New Roman" pitchFamily="18" charset="0"/>
                <a:cs typeface="Arial" pitchFamily="34" charset="0"/>
              </a:rPr>
              <a:t>Margittay</a:t>
            </a:r>
            <a:r>
              <a:rPr lang="hu-HU" sz="2000" dirty="0">
                <a:latin typeface="Arial" pitchFamily="34" charset="0"/>
                <a:ea typeface="Times New Roman" pitchFamily="18" charset="0"/>
                <a:cs typeface="Arial" pitchFamily="34" charset="0"/>
              </a:rPr>
              <a:t> Edina még soha nem volt egymáséi.</a:t>
            </a:r>
            <a:endParaRPr lang="hu-HU" sz="2000" dirty="0">
              <a:latin typeface="Arial" pitchFamily="34" charset="0"/>
              <a:cs typeface="Arial" pitchFamily="34" charset="0"/>
            </a:endParaRPr>
          </a:p>
          <a:p>
            <a:pPr indent="152400" algn="just" defTabSz="914400" eaLnBrk="0" fontAlgn="base" hangingPunct="0">
              <a:spcBef>
                <a:spcPct val="0"/>
              </a:spcBef>
              <a:spcAft>
                <a:spcPct val="0"/>
              </a:spcAft>
            </a:pPr>
            <a:r>
              <a:rPr lang="hu-HU" sz="2000" dirty="0">
                <a:latin typeface="Arial" pitchFamily="34" charset="0"/>
                <a:ea typeface="Times New Roman" pitchFamily="18" charset="0"/>
                <a:cs typeface="Arial" pitchFamily="34" charset="0"/>
              </a:rPr>
              <a:t>Dacára ezen a verőfényes, kora őszi reggelen kisportolt léptekkel haladt el az épületek övezte Váci utcán, melyen szerette a meg-megismétlődő metró és autó tülkölést nagyon, a felhangzó </a:t>
            </a:r>
            <a:r>
              <a:rPr lang="hu-HU" sz="2000" dirty="0" err="1">
                <a:latin typeface="Arial" pitchFamily="34" charset="0"/>
                <a:ea typeface="Times New Roman" pitchFamily="18" charset="0"/>
                <a:cs typeface="Arial" pitchFamily="34" charset="0"/>
              </a:rPr>
              <a:t>arab’s</a:t>
            </a:r>
            <a:r>
              <a:rPr lang="hu-HU" sz="2000" dirty="0">
                <a:latin typeface="Arial" pitchFamily="34" charset="0"/>
                <a:ea typeface="Times New Roman" pitchFamily="18" charset="0"/>
                <a:cs typeface="Arial" pitchFamily="34" charset="0"/>
              </a:rPr>
              <a:t> és székely nyelvet, valamint az </a:t>
            </a:r>
            <a:r>
              <a:rPr lang="hu-HU" sz="2000" dirty="0" err="1">
                <a:latin typeface="Arial" pitchFamily="34" charset="0"/>
                <a:ea typeface="Times New Roman" pitchFamily="18" charset="0"/>
                <a:cs typeface="Arial" pitchFamily="34" charset="0"/>
              </a:rPr>
              <a:t>Air-kondícionálások</a:t>
            </a:r>
            <a:r>
              <a:rPr lang="hu-HU" sz="2000" dirty="0">
                <a:latin typeface="Arial" pitchFamily="34" charset="0"/>
                <a:ea typeface="Times New Roman" pitchFamily="18" charset="0"/>
                <a:cs typeface="Arial" pitchFamily="34" charset="0"/>
              </a:rPr>
              <a:t> hűvösében ejtőző Romániai Nénikék tarka forgatagát. Kedvenc utcája volt!</a:t>
            </a:r>
            <a:endParaRPr lang="hu-HU" sz="2000" dirty="0">
              <a:latin typeface="Arial" pitchFamily="34" charset="0"/>
              <a:cs typeface="Arial" pitchFamily="34" charset="0"/>
            </a:endParaRPr>
          </a:p>
          <a:p>
            <a:pPr indent="152400" algn="just" defTabSz="914400" eaLnBrk="0" fontAlgn="base" hangingPunct="0">
              <a:spcBef>
                <a:spcPct val="0"/>
              </a:spcBef>
              <a:spcAft>
                <a:spcPct val="0"/>
              </a:spcAft>
            </a:pPr>
            <a:r>
              <a:rPr lang="hu-HU" sz="2000" dirty="0">
                <a:latin typeface="Arial" pitchFamily="34" charset="0"/>
                <a:ea typeface="Times New Roman" pitchFamily="18" charset="0"/>
                <a:cs typeface="Arial" pitchFamily="34" charset="0"/>
              </a:rPr>
              <a:t>Már kislány korában is kimondott bizsergést érzett, amikor édesanyjával végig sétáltak azon a jó nevű Magyar Költőről elnevezett tér irányába, ahol a </a:t>
            </a:r>
            <a:r>
              <a:rPr lang="hu-HU" sz="2000" dirty="0" err="1">
                <a:latin typeface="Arial" pitchFamily="34" charset="0"/>
                <a:ea typeface="Times New Roman" pitchFamily="18" charset="0"/>
                <a:cs typeface="Arial" pitchFamily="34" charset="0"/>
              </a:rPr>
              <a:t>Vörösmarthy</a:t>
            </a:r>
            <a:r>
              <a:rPr lang="hu-HU" sz="2000" dirty="0">
                <a:latin typeface="Arial" pitchFamily="34" charset="0"/>
                <a:ea typeface="Times New Roman" pitchFamily="18" charset="0"/>
                <a:cs typeface="Arial" pitchFamily="34" charset="0"/>
              </a:rPr>
              <a:t> </a:t>
            </a:r>
            <a:r>
              <a:rPr lang="hu-HU" sz="2000" dirty="0" err="1">
                <a:latin typeface="Arial" pitchFamily="34" charset="0"/>
                <a:ea typeface="Times New Roman" pitchFamily="18" charset="0"/>
                <a:cs typeface="Arial" pitchFamily="34" charset="0"/>
              </a:rPr>
              <a:t>Gerbaudban</a:t>
            </a:r>
            <a:r>
              <a:rPr lang="hu-HU" sz="2000" dirty="0">
                <a:latin typeface="Arial" pitchFamily="34" charset="0"/>
                <a:ea typeface="Times New Roman" pitchFamily="18" charset="0"/>
                <a:cs typeface="Arial" pitchFamily="34" charset="0"/>
              </a:rPr>
              <a:t> „kiruccanva” süteményt fogyasszanak. Az omlós parfék, valamint Rigó </a:t>
            </a:r>
            <a:r>
              <a:rPr lang="hu-HU" sz="2000" dirty="0" err="1">
                <a:latin typeface="Arial" pitchFamily="34" charset="0"/>
                <a:ea typeface="Times New Roman" pitchFamily="18" charset="0"/>
                <a:cs typeface="Arial" pitchFamily="34" charset="0"/>
              </a:rPr>
              <a:t>Jancsi-k</a:t>
            </a:r>
            <a:r>
              <a:rPr lang="hu-HU" sz="2000" dirty="0">
                <a:latin typeface="Arial" pitchFamily="34" charset="0"/>
                <a:ea typeface="Times New Roman" pitchFamily="18" charset="0"/>
                <a:cs typeface="Arial" pitchFamily="34" charset="0"/>
              </a:rPr>
              <a:t> mély íze máig is ott volt szájában és ajkán. Sajnos, kedves édesapja ritkán tarthatott velük kiruccanáskor gyakori elfoglaltsága, és rengeteg külföldi kiküldetései miatt, ami mindmáig csendes szomorúsággal töltötte el.</a:t>
            </a:r>
            <a:endParaRPr lang="hu-HU" sz="2000" dirty="0">
              <a:latin typeface="Arial" pitchFamily="34" charset="0"/>
              <a:cs typeface="Arial" pitchFamily="34" charset="0"/>
            </a:endParaRPr>
          </a:p>
          <a:p>
            <a:pPr indent="152400" algn="just" defTabSz="914400" eaLnBrk="0" fontAlgn="base" hangingPunct="0">
              <a:spcBef>
                <a:spcPct val="0"/>
              </a:spcBef>
              <a:spcAft>
                <a:spcPct val="0"/>
              </a:spcAft>
            </a:pPr>
            <a:r>
              <a:rPr lang="hu-HU" sz="2000" dirty="0">
                <a:latin typeface="Arial" pitchFamily="34" charset="0"/>
                <a:ea typeface="Times New Roman" pitchFamily="18" charset="0"/>
                <a:cs typeface="Arial" pitchFamily="34" charset="0"/>
              </a:rPr>
              <a:t>Istenem, hol van már a röpke gyermekkor! Dr. </a:t>
            </a:r>
            <a:r>
              <a:rPr lang="hu-HU" sz="2000" dirty="0" err="1">
                <a:latin typeface="Arial" pitchFamily="34" charset="0"/>
                <a:ea typeface="Times New Roman" pitchFamily="18" charset="0"/>
                <a:cs typeface="Arial" pitchFamily="34" charset="0"/>
              </a:rPr>
              <a:t>Margittay</a:t>
            </a:r>
            <a:r>
              <a:rPr lang="hu-HU" sz="2000" dirty="0">
                <a:latin typeface="Arial" pitchFamily="34" charset="0"/>
                <a:ea typeface="Times New Roman" pitchFamily="18" charset="0"/>
                <a:cs typeface="Arial" pitchFamily="34" charset="0"/>
              </a:rPr>
              <a:t> Andor jelen esetben is </a:t>
            </a:r>
            <a:r>
              <a:rPr lang="hu-HU" sz="2000" dirty="0" err="1">
                <a:latin typeface="Arial" pitchFamily="34" charset="0"/>
                <a:ea typeface="Times New Roman" pitchFamily="18" charset="0"/>
                <a:cs typeface="Arial" pitchFamily="34" charset="0"/>
              </a:rPr>
              <a:t>Bonbayban</a:t>
            </a:r>
            <a:r>
              <a:rPr lang="hu-HU" sz="2000" dirty="0">
                <a:latin typeface="Arial" pitchFamily="34" charset="0"/>
                <a:ea typeface="Times New Roman" pitchFamily="18" charset="0"/>
                <a:cs typeface="Arial" pitchFamily="34" charset="0"/>
              </a:rPr>
              <a:t> tartózkodott a kiküldetésén.</a:t>
            </a:r>
            <a:endParaRPr lang="hu-HU" sz="2000" dirty="0">
              <a:latin typeface="Arial" pitchFamily="34" charset="0"/>
              <a:cs typeface="Arial" pitchFamily="34" charset="0"/>
            </a:endParaRPr>
          </a:p>
          <a:p>
            <a:pPr indent="152400" defTabSz="914400" eaLnBrk="0" fontAlgn="base" hangingPunct="0">
              <a:spcBef>
                <a:spcPct val="0"/>
              </a:spcBef>
              <a:spcAft>
                <a:spcPct val="0"/>
              </a:spcAft>
            </a:pPr>
            <a:endParaRPr lang="hu-HU" dirty="0">
              <a:latin typeface="Arial" pitchFamily="34" charset="0"/>
              <a:cs typeface="Arial" pitchFamily="34" charset="0"/>
            </a:endParaRPr>
          </a:p>
        </p:txBody>
      </p:sp>
    </p:spTree>
    <p:extLst>
      <p:ext uri="{BB962C8B-B14F-4D97-AF65-F5344CB8AC3E}">
        <p14:creationId xmlns:p14="http://schemas.microsoft.com/office/powerpoint/2010/main" val="1117536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734291" y="-4191"/>
            <a:ext cx="1091738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hu-HU" sz="1600" dirty="0">
                <a:latin typeface="Arial" pitchFamily="34" charset="0"/>
                <a:ea typeface="Calibri" pitchFamily="34" charset="0"/>
                <a:cs typeface="Arial" pitchFamily="34" charset="0"/>
              </a:rPr>
              <a:t>   </a:t>
            </a:r>
          </a:p>
          <a:p>
            <a:pPr defTabSz="914400" fontAlgn="base">
              <a:spcBef>
                <a:spcPct val="0"/>
              </a:spcBef>
              <a:spcAft>
                <a:spcPct val="0"/>
              </a:spcAft>
            </a:pPr>
            <a:r>
              <a:rPr lang="hu-HU" sz="1600" dirty="0">
                <a:latin typeface="Arial" pitchFamily="34" charset="0"/>
                <a:ea typeface="Calibri" pitchFamily="34" charset="0"/>
                <a:cs typeface="Arial" pitchFamily="34" charset="0"/>
              </a:rPr>
              <a:t>   </a:t>
            </a:r>
            <a:r>
              <a:rPr lang="hu-HU" sz="1600" dirty="0" smtClean="0">
                <a:latin typeface="Arial" pitchFamily="34" charset="0"/>
                <a:ea typeface="Calibri" pitchFamily="34" charset="0"/>
                <a:cs typeface="Arial" pitchFamily="34" charset="0"/>
              </a:rPr>
              <a:t> </a:t>
            </a:r>
            <a:r>
              <a:rPr lang="hu-HU" sz="2000" i="1" dirty="0" err="1" smtClean="0">
                <a:latin typeface="Verdana" panose="020B0604030504040204" pitchFamily="34" charset="0"/>
                <a:ea typeface="Verdana" panose="020B0604030504040204" pitchFamily="34" charset="0"/>
                <a:cs typeface="Arial" pitchFamily="34" charset="0"/>
              </a:rPr>
              <a:t>Margittay</a:t>
            </a:r>
            <a:r>
              <a:rPr lang="hu-HU" sz="2000" i="1" dirty="0" smtClean="0">
                <a:latin typeface="Verdana" panose="020B0604030504040204" pitchFamily="34" charset="0"/>
                <a:ea typeface="Verdana" panose="020B0604030504040204" pitchFamily="34" charset="0"/>
                <a:cs typeface="Arial" pitchFamily="34" charset="0"/>
              </a:rPr>
              <a:t> </a:t>
            </a:r>
            <a:r>
              <a:rPr lang="hu-HU" sz="2000" i="1" dirty="0">
                <a:latin typeface="Verdana" panose="020B0604030504040204" pitchFamily="34" charset="0"/>
                <a:ea typeface="Verdana" panose="020B0604030504040204" pitchFamily="34" charset="0"/>
                <a:cs typeface="Arial" pitchFamily="34" charset="0"/>
              </a:rPr>
              <a:t>Edina világéletében szingli volt. </a:t>
            </a:r>
          </a:p>
          <a:p>
            <a:pPr defTabSz="914400" eaLnBrk="0" fontAlgn="base" hangingPunct="0">
              <a:spcBef>
                <a:spcPct val="0"/>
              </a:spcBef>
              <a:spcAft>
                <a:spcPct val="0"/>
              </a:spcAft>
            </a:pPr>
            <a:r>
              <a:rPr lang="hu-HU" sz="2000" i="1" dirty="0" smtClean="0">
                <a:latin typeface="Verdana" panose="020B0604030504040204" pitchFamily="34" charset="0"/>
                <a:ea typeface="Verdana" panose="020B0604030504040204" pitchFamily="34" charset="0"/>
                <a:cs typeface="Arial" pitchFamily="34" charset="0"/>
              </a:rPr>
              <a:t>   Ezen </a:t>
            </a:r>
            <a:r>
              <a:rPr lang="hu-HU" sz="2000" i="1" dirty="0">
                <a:latin typeface="Verdana" panose="020B0604030504040204" pitchFamily="34" charset="0"/>
                <a:ea typeface="Verdana" panose="020B0604030504040204" pitchFamily="34" charset="0"/>
                <a:cs typeface="Arial" pitchFamily="34" charset="0"/>
              </a:rPr>
              <a:t>a verőfényes, kora őszi reggelen ruganyos léptekkel haladt a Váci utcán. Otthon érezte itt magát, ismerte a fel-felharsanó autódudát, a tömegből kihallatszó arab, székely mondatokat, a légkondicionálók mellett hűsölő román néniket.</a:t>
            </a:r>
            <a:endParaRPr lang="hu-HU" sz="2000" dirty="0">
              <a:latin typeface="Verdana" panose="020B0604030504040204" pitchFamily="34" charset="0"/>
              <a:ea typeface="Verdana" panose="020B0604030504040204" pitchFamily="34" charset="0"/>
              <a:cs typeface="Arial" pitchFamily="34" charset="0"/>
            </a:endParaRPr>
          </a:p>
          <a:p>
            <a:pPr defTabSz="914400" eaLnBrk="0" fontAlgn="base" hangingPunct="0">
              <a:spcBef>
                <a:spcPct val="0"/>
              </a:spcBef>
              <a:spcAft>
                <a:spcPct val="0"/>
              </a:spcAft>
            </a:pPr>
            <a:r>
              <a:rPr lang="hu-HU" sz="2000" i="1" dirty="0">
                <a:latin typeface="Verdana" panose="020B0604030504040204" pitchFamily="34" charset="0"/>
                <a:ea typeface="Verdana" panose="020B0604030504040204" pitchFamily="34" charset="0"/>
                <a:cs typeface="Arial" pitchFamily="34" charset="0"/>
              </a:rPr>
              <a:t>    Már kislány korában is kellemes érzés töltötte el, amikor édesanyjával a Vörösmarty tér felé sétáltak, ahol a Gerbeaud-ban elmajszoltak egy-egy sütit. Az omlós parfék és rigójancsik ízét még most is érezte a szájában. Édesapja csak ritkán tarthatott velük, mindig sok dolga akadt</a:t>
            </a:r>
            <a:r>
              <a:rPr lang="hu-HU" sz="2000" i="1" dirty="0" smtClean="0">
                <a:latin typeface="Verdana" panose="020B0604030504040204" pitchFamily="34" charset="0"/>
                <a:ea typeface="Verdana" panose="020B0604030504040204" pitchFamily="34" charset="0"/>
                <a:cs typeface="Arial" pitchFamily="34" charset="0"/>
              </a:rPr>
              <a:t>.</a:t>
            </a:r>
          </a:p>
          <a:p>
            <a:pPr defTabSz="914400" eaLnBrk="0" fontAlgn="base" hangingPunct="0">
              <a:spcBef>
                <a:spcPct val="0"/>
              </a:spcBef>
              <a:spcAft>
                <a:spcPct val="0"/>
              </a:spcAft>
            </a:pPr>
            <a:r>
              <a:rPr lang="hu-HU" sz="2000" dirty="0" smtClean="0">
                <a:latin typeface="Arial" panose="020B0604020202020204" pitchFamily="34" charset="0"/>
                <a:ea typeface="Verdana" panose="020B0604030504040204" pitchFamily="34" charset="0"/>
                <a:cs typeface="Arial" panose="020B0604020202020204" pitchFamily="34" charset="0"/>
              </a:rPr>
              <a:t>   </a:t>
            </a:r>
            <a:r>
              <a:rPr lang="hu-HU" sz="2000" dirty="0" err="1" smtClean="0">
                <a:latin typeface="Arial" panose="020B0604020202020204" pitchFamily="34" charset="0"/>
                <a:ea typeface="Verdana" panose="020B0604030504040204" pitchFamily="34" charset="0"/>
                <a:cs typeface="Arial" panose="020B0604020202020204" pitchFamily="34" charset="0"/>
              </a:rPr>
              <a:t>Margittay</a:t>
            </a:r>
            <a:r>
              <a:rPr lang="hu-HU" sz="2000" dirty="0" smtClean="0">
                <a:latin typeface="Arial" panose="020B0604020202020204" pitchFamily="34" charset="0"/>
                <a:ea typeface="Verdana" panose="020B0604030504040204" pitchFamily="34" charset="0"/>
                <a:cs typeface="Arial" panose="020B0604020202020204" pitchFamily="34" charset="0"/>
              </a:rPr>
              <a:t> Edinának még sosem volt senkije.</a:t>
            </a:r>
            <a:endParaRPr lang="hu-HU" sz="2000" dirty="0">
              <a:latin typeface="Arial" panose="020B0604020202020204" pitchFamily="34" charset="0"/>
              <a:ea typeface="Verdana" panose="020B0604030504040204" pitchFamily="34" charset="0"/>
              <a:cs typeface="Arial" panose="020B0604020202020204" pitchFamily="34" charset="0"/>
            </a:endParaRPr>
          </a:p>
          <a:p>
            <a:pPr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   Ezen a verőfényes, kora őszi reggelen ruganyos léptekkel haladt a Váci utcán. Azért is járt errefelé munkába, bár kerülő volt, hogy nosztalgiázhasson, hiszen anyával néha beültek egy-egy sütire a Gerbeaud-ba. Apa persze már akkor is nagyon elfoglalt volt, arra sem ért rá, hogy köszönjön, nemhogy cukrászdázzon… Azóta meg csak romlott a helyzet, most is épp Bombayben eszi a fene üzleti úton. De ezt már megszokta.</a:t>
            </a:r>
            <a:endParaRPr lang="hu-HU" sz="2000" dirty="0">
              <a:latin typeface="Arial" pitchFamily="34" charset="0"/>
              <a:cs typeface="Arial" pitchFamily="34" charset="0"/>
            </a:endParaRPr>
          </a:p>
          <a:p>
            <a:pPr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Mit szeretett Edina a Váci utcában? A dugót, a forgalmat, a kavarodást. Épeszű ember elkerüli az ilyen helyeket, de Edina világéletében szerette a ricsajt. Szívesen nézte az öreg bolhapiacos néniket, és fő szórakozása volt találgatni, vajon mit jelenthet egy-egy székely, arab mondat. Ehhez a szín- é s </a:t>
            </a:r>
            <a:r>
              <a:rPr lang="hu-HU" sz="2000" dirty="0" err="1">
                <a:latin typeface="Arial" pitchFamily="34" charset="0"/>
                <a:ea typeface="Calibri" pitchFamily="34" charset="0"/>
                <a:cs typeface="Arial" pitchFamily="34" charset="0"/>
              </a:rPr>
              <a:t>hangkavalkádhoz</a:t>
            </a:r>
            <a:r>
              <a:rPr lang="hu-HU" sz="2000" dirty="0">
                <a:latin typeface="Arial" pitchFamily="34" charset="0"/>
                <a:ea typeface="Calibri" pitchFamily="34" charset="0"/>
                <a:cs typeface="Arial" pitchFamily="34" charset="0"/>
              </a:rPr>
              <a:t> tartozott az utca hegedűse, egy öreg koldus, aki némi pénz reményében </a:t>
            </a:r>
            <a:r>
              <a:rPr lang="hu-HU" sz="2000" dirty="0" err="1">
                <a:latin typeface="Arial" pitchFamily="34" charset="0"/>
                <a:ea typeface="Calibri" pitchFamily="34" charset="0"/>
                <a:cs typeface="Arial" pitchFamily="34" charset="0"/>
              </a:rPr>
              <a:t>nyiszatolta</a:t>
            </a:r>
            <a:r>
              <a:rPr lang="hu-HU" sz="2000" dirty="0">
                <a:latin typeface="Arial" pitchFamily="34" charset="0"/>
                <a:ea typeface="Calibri" pitchFamily="34" charset="0"/>
                <a:cs typeface="Arial" pitchFamily="34" charset="0"/>
              </a:rPr>
              <a:t> mindennap a hangszerét. A lány rá is egész szeretettel nézett. Képzeletében az utca és a bácsi összetartoztak, nem létezett egyik a másik nélkül</a:t>
            </a:r>
            <a:r>
              <a:rPr lang="hu-HU" sz="2000" dirty="0" smtClean="0">
                <a:latin typeface="Arial" pitchFamily="34" charset="0"/>
                <a:ea typeface="Calibri" pitchFamily="34" charset="0"/>
                <a:cs typeface="Arial" pitchFamily="34" charset="0"/>
              </a:rPr>
              <a:t>.</a:t>
            </a:r>
            <a:endParaRPr lang="hu-HU" sz="2000" dirty="0">
              <a:latin typeface="Arial" pitchFamily="34" charset="0"/>
              <a:cs typeface="Arial" pitchFamily="34" charset="0"/>
            </a:endParaRPr>
          </a:p>
        </p:txBody>
      </p:sp>
    </p:spTree>
    <p:extLst>
      <p:ext uri="{BB962C8B-B14F-4D97-AF65-F5344CB8AC3E}">
        <p14:creationId xmlns:p14="http://schemas.microsoft.com/office/powerpoint/2010/main" val="876400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740728" y="1454727"/>
            <a:ext cx="4627418"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4400" b="0" i="0" u="none" strike="noStrike" kern="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Saját alkotások</a:t>
            </a:r>
            <a:endParaRPr kumimoji="0" lang="hu-HU" sz="18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Téglalap 2"/>
          <p:cNvSpPr/>
          <p:nvPr/>
        </p:nvSpPr>
        <p:spPr>
          <a:xfrm>
            <a:off x="3048000" y="2828836"/>
            <a:ext cx="6096000" cy="1200329"/>
          </a:xfrm>
          <a:prstGeom prst="rect">
            <a:avLst/>
          </a:prstGeom>
        </p:spPr>
        <p:txBody>
          <a:bodyPr>
            <a:spAutoFit/>
          </a:bodyPr>
          <a:lstStyle/>
          <a:p>
            <a:pPr lvl="0" algn="ctr" defTabSz="914400">
              <a:spcBef>
                <a:spcPct val="20000"/>
              </a:spcBef>
            </a:pPr>
            <a:r>
              <a:rPr lang="hu-HU" sz="3600" dirty="0">
                <a:solidFill>
                  <a:schemeClr val="tx1">
                    <a:lumMod val="95000"/>
                    <a:lumOff val="5000"/>
                  </a:schemeClr>
                </a:solidFill>
                <a:latin typeface="Arial" panose="020B0604020202020204" pitchFamily="34" charset="0"/>
                <a:cs typeface="Arial" panose="020B0604020202020204" pitchFamily="34" charset="0"/>
              </a:rPr>
              <a:t>az órákon megismert műfajok, művek alapján</a:t>
            </a:r>
          </a:p>
        </p:txBody>
      </p:sp>
    </p:spTree>
    <p:extLst>
      <p:ext uri="{BB962C8B-B14F-4D97-AF65-F5344CB8AC3E}">
        <p14:creationId xmlns:p14="http://schemas.microsoft.com/office/powerpoint/2010/main" val="2310308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338944" y="632848"/>
            <a:ext cx="498763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hu-HU" b="1" dirty="0">
                <a:latin typeface="Arial" pitchFamily="34" charset="0"/>
                <a:ea typeface="Calibri" pitchFamily="34" charset="0"/>
                <a:cs typeface="Arial" pitchFamily="34" charset="0"/>
              </a:rPr>
              <a:t>ESŐVARÁZSLÓ ÉNEKEK</a:t>
            </a:r>
          </a:p>
          <a:p>
            <a:pPr defTabSz="914400" fontAlgn="base">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zöldítsd ki a természetet!</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hozzanak termést növényeink!</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 </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áraszd el színekkel a réteket!</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duzzadjanak patakjaink, forrásaink!</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ess, eső a fákra, virágokra!</a:t>
            </a: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Eső szelleme, Eső szelleme,</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segíts nekünk sok esővel, </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segíts nekünk sok esővel,</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fiam szomjazik, lányom szomjazik,</a:t>
            </a:r>
            <a:endParaRPr lang="hu-HU" dirty="0">
              <a:latin typeface="Arial" pitchFamily="34" charset="0"/>
              <a:cs typeface="Arial" pitchFamily="34" charset="0"/>
            </a:endParaRPr>
          </a:p>
          <a:p>
            <a:pPr defTabSz="914400" eaLnBrk="0" fontAlgn="base" hangingPunct="0">
              <a:spcBef>
                <a:spcPct val="0"/>
              </a:spcBef>
              <a:spcAft>
                <a:spcPct val="0"/>
              </a:spcAft>
            </a:pPr>
            <a:r>
              <a:rPr lang="hu-HU" dirty="0">
                <a:latin typeface="Arial" pitchFamily="34" charset="0"/>
                <a:ea typeface="Calibri" pitchFamily="34" charset="0"/>
                <a:cs typeface="Arial" pitchFamily="34" charset="0"/>
              </a:rPr>
              <a:t>segíts nekünk sok esővel!</a:t>
            </a:r>
            <a:endParaRPr lang="hu-HU" dirty="0">
              <a:latin typeface="Arial" pitchFamily="34" charset="0"/>
              <a:cs typeface="Arial" pitchFamily="34" charset="0"/>
            </a:endParaRPr>
          </a:p>
        </p:txBody>
      </p:sp>
    </p:spTree>
    <p:extLst>
      <p:ext uri="{BB962C8B-B14F-4D97-AF65-F5344CB8AC3E}">
        <p14:creationId xmlns:p14="http://schemas.microsoft.com/office/powerpoint/2010/main" val="153551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cdn1.haon.hu/2016/01/file6o5df9m4g0o280snl6o.jpg">
            <a:hlinkClick r:id="rId2"/>
          </p:cNvPr>
          <p:cNvPicPr/>
          <p:nvPr/>
        </p:nvPicPr>
        <p:blipFill>
          <a:blip r:embed="rId3" cstate="print"/>
          <a:srcRect/>
          <a:stretch>
            <a:fillRect/>
          </a:stretch>
        </p:blipFill>
        <p:spPr bwMode="auto">
          <a:xfrm>
            <a:off x="4079776" y="908720"/>
            <a:ext cx="3672408" cy="5472608"/>
          </a:xfrm>
          <a:prstGeom prst="rect">
            <a:avLst/>
          </a:prstGeom>
          <a:noFill/>
          <a:ln w="9525">
            <a:noFill/>
            <a:miter lim="800000"/>
            <a:headEnd/>
            <a:tailEnd/>
          </a:ln>
        </p:spPr>
      </p:pic>
      <p:sp>
        <p:nvSpPr>
          <p:cNvPr id="39937" name="Rectangle 1"/>
          <p:cNvSpPr>
            <a:spLocks noChangeArrowheads="1"/>
          </p:cNvSpPr>
          <p:nvPr/>
        </p:nvSpPr>
        <p:spPr bwMode="auto">
          <a:xfrm>
            <a:off x="8423564" y="3983154"/>
            <a:ext cx="1828801"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hu-HU" b="1" dirty="0" smtClean="0">
                <a:latin typeface="Arial" pitchFamily="34" charset="0"/>
                <a:ea typeface="Calibri" pitchFamily="34" charset="0"/>
                <a:cs typeface="Arial" pitchFamily="34" charset="0"/>
              </a:rPr>
              <a:t>Szófelhő</a:t>
            </a:r>
            <a:endParaRPr lang="hu-HU" b="1" dirty="0">
              <a:latin typeface="Arial" pitchFamily="34" charset="0"/>
              <a:cs typeface="Arial" pitchFamily="34" charset="0"/>
            </a:endParaRPr>
          </a:p>
        </p:txBody>
      </p:sp>
      <p:sp>
        <p:nvSpPr>
          <p:cNvPr id="3" name="Téglalap 2"/>
          <p:cNvSpPr/>
          <p:nvPr/>
        </p:nvSpPr>
        <p:spPr>
          <a:xfrm>
            <a:off x="457200" y="908720"/>
            <a:ext cx="2757055" cy="373757"/>
          </a:xfrm>
          <a:prstGeom prst="rect">
            <a:avLst/>
          </a:prstGeom>
        </p:spPr>
        <p:txBody>
          <a:bodyPr wrap="square">
            <a:spAutoFit/>
          </a:bodyPr>
          <a:lstStyle/>
          <a:p>
            <a:pPr>
              <a:lnSpc>
                <a:spcPct val="107000"/>
              </a:lnSpc>
              <a:spcAft>
                <a:spcPts val="800"/>
              </a:spcAft>
            </a:pPr>
            <a:r>
              <a:rPr lang="hu-HU" b="1" dirty="0">
                <a:latin typeface="Arial" panose="020B0604020202020204" pitchFamily="34" charset="0"/>
                <a:ea typeface="Calibri" panose="020F0502020204030204" pitchFamily="34" charset="0"/>
                <a:cs typeface="Times New Roman" panose="02020603050405020304" pitchFamily="18" charset="0"/>
              </a:rPr>
              <a:t>VIZUÁLIS KÖLTÉSZET</a:t>
            </a:r>
            <a:endParaRPr lang="hu-H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7235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676400" y="2548403"/>
            <a:ext cx="870065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685800" algn="l"/>
                <a:tab pos="714375" algn="l"/>
              </a:tabLst>
            </a:pPr>
            <a:r>
              <a:rPr lang="hu-HU" sz="2400" b="1" dirty="0">
                <a:latin typeface="Chiller" pitchFamily="82" charset="0"/>
                <a:ea typeface="Calibri" pitchFamily="34" charset="0"/>
                <a:cs typeface="Arial" pitchFamily="34" charset="0"/>
              </a:rPr>
              <a:t>        p	 	r                     s</a:t>
            </a:r>
            <a:endParaRPr lang="hu-HU" sz="2400" b="1" dirty="0">
              <a:latin typeface="Chiller" pitchFamily="82" charset="0"/>
              <a:cs typeface="Arial" pitchFamily="34" charset="0"/>
            </a:endParaRPr>
          </a:p>
          <a:p>
            <a:pPr defTabSz="914400" eaLnBrk="0" fontAlgn="base" hangingPunct="0">
              <a:spcBef>
                <a:spcPct val="0"/>
              </a:spcBef>
              <a:spcAft>
                <a:spcPct val="0"/>
              </a:spcAft>
              <a:tabLst>
                <a:tab pos="685800" algn="l"/>
                <a:tab pos="714375" algn="l"/>
              </a:tabLst>
            </a:pPr>
            <a:r>
              <a:rPr lang="hu-HU" sz="2400" b="1" dirty="0">
                <a:latin typeface="Chiller" pitchFamily="82" charset="0"/>
                <a:ea typeface="Calibri" pitchFamily="34" charset="0"/>
                <a:cs typeface="Arial" pitchFamily="34" charset="0"/>
              </a:rPr>
              <a:t>            o                  i          e</a:t>
            </a:r>
            <a:r>
              <a:rPr lang="hu-HU" sz="2400" b="1" dirty="0">
                <a:latin typeface="Arial" pitchFamily="34" charset="0"/>
                <a:ea typeface="Calibri" pitchFamily="34" charset="0"/>
                <a:cs typeface="Arial" pitchFamily="34" charset="0"/>
              </a:rPr>
              <a:t>	          </a:t>
            </a:r>
            <a:r>
              <a:rPr lang="hu-HU" sz="2400" b="1" dirty="0" smtClean="0">
                <a:latin typeface="Arial" pitchFamily="34" charset="0"/>
                <a:ea typeface="Calibri" pitchFamily="34" charset="0"/>
                <a:cs typeface="Arial" pitchFamily="34" charset="0"/>
              </a:rPr>
              <a:t>                </a:t>
            </a:r>
            <a:r>
              <a:rPr lang="hu-HU" sz="2400" b="1" dirty="0">
                <a:latin typeface="Gill Sans Ultra Bold" pitchFamily="34" charset="-18"/>
                <a:ea typeface="Calibri" pitchFamily="34" charset="0"/>
                <a:cs typeface="Arial" pitchFamily="34" charset="0"/>
              </a:rPr>
              <a:t>a kő</a:t>
            </a:r>
            <a:endParaRPr lang="hu-HU" sz="2400" b="1" dirty="0">
              <a:latin typeface="Gill Sans Ultra Bold" pitchFamily="34" charset="-18"/>
              <a:cs typeface="Arial" pitchFamily="34" charset="0"/>
            </a:endParaRPr>
          </a:p>
          <a:p>
            <a:pPr defTabSz="914400" eaLnBrk="0" fontAlgn="base" hangingPunct="0">
              <a:spcBef>
                <a:spcPct val="0"/>
              </a:spcBef>
              <a:spcAft>
                <a:spcPct val="0"/>
              </a:spcAft>
              <a:tabLst>
                <a:tab pos="685800" algn="l"/>
                <a:tab pos="714375" algn="l"/>
              </a:tabLst>
            </a:pPr>
            <a:r>
              <a:rPr lang="hu-HU" sz="2400" b="1" dirty="0">
                <a:latin typeface="Chiller" pitchFamily="82" charset="0"/>
                <a:ea typeface="Calibri" pitchFamily="34" charset="0"/>
                <a:cs typeface="Arial" pitchFamily="34" charset="0"/>
              </a:rPr>
              <a:t>a                                   t  </a:t>
            </a:r>
            <a:r>
              <a:rPr lang="hu-HU" sz="2400" b="1" dirty="0">
                <a:latin typeface="Arial" pitchFamily="34" charset="0"/>
                <a:ea typeface="Calibri" pitchFamily="34" charset="0"/>
                <a:cs typeface="Arial" pitchFamily="34" charset="0"/>
              </a:rPr>
              <a:t>                                   </a:t>
            </a:r>
            <a:r>
              <a:rPr lang="hu-HU" sz="2400" b="1" dirty="0" smtClean="0">
                <a:latin typeface="Arial" pitchFamily="34" charset="0"/>
                <a:ea typeface="Calibri" pitchFamily="34" charset="0"/>
                <a:cs typeface="Arial" pitchFamily="34" charset="0"/>
              </a:rPr>
              <a:t>      </a:t>
            </a:r>
            <a:r>
              <a:rPr lang="hu-HU" sz="2400" b="1" dirty="0">
                <a:latin typeface="Gill Sans Ultra Bold" pitchFamily="34" charset="-18"/>
                <a:ea typeface="Calibri" pitchFamily="34" charset="0"/>
                <a:cs typeface="Arial" pitchFamily="34" charset="0"/>
              </a:rPr>
              <a:t>ráér</a:t>
            </a:r>
            <a:endParaRPr lang="hu-HU" sz="2400" b="1" dirty="0">
              <a:latin typeface="Gill Sans Ultra Bold" pitchFamily="34" charset="-18"/>
              <a:cs typeface="Arial" pitchFamily="34" charset="0"/>
            </a:endParaRPr>
          </a:p>
        </p:txBody>
      </p:sp>
      <p:sp>
        <p:nvSpPr>
          <p:cNvPr id="2" name="Téglalap 1"/>
          <p:cNvSpPr/>
          <p:nvPr/>
        </p:nvSpPr>
        <p:spPr>
          <a:xfrm>
            <a:off x="1246910" y="1080655"/>
            <a:ext cx="2951018" cy="670120"/>
          </a:xfrm>
          <a:prstGeom prst="rect">
            <a:avLst/>
          </a:prstGeom>
        </p:spPr>
        <p:txBody>
          <a:bodyPr wrap="square">
            <a:spAutoFit/>
          </a:bodyPr>
          <a:lstStyle/>
          <a:p>
            <a:pPr>
              <a:lnSpc>
                <a:spcPct val="107000"/>
              </a:lnSpc>
              <a:spcAft>
                <a:spcPts val="800"/>
              </a:spcAft>
            </a:pPr>
            <a:r>
              <a:rPr lang="hu-HU" b="1" dirty="0">
                <a:latin typeface="Arial" panose="020B0604020202020204" pitchFamily="34" charset="0"/>
                <a:ea typeface="Calibri" panose="020F0502020204030204" pitchFamily="34" charset="0"/>
                <a:cs typeface="Times New Roman" panose="02020603050405020304" pitchFamily="18" charset="0"/>
              </a:rPr>
              <a:t>Weöres Sándor egysorosa</a:t>
            </a:r>
            <a:endParaRPr lang="hu-H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1011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27464" y="457200"/>
            <a:ext cx="10580914" cy="830997"/>
          </a:xfrm>
          <a:prstGeom prst="rect">
            <a:avLst/>
          </a:prstGeom>
        </p:spPr>
        <p:txBody>
          <a:bodyPr wrap="square">
            <a:spAutoFit/>
          </a:bodyPr>
          <a:lstStyle/>
          <a:p>
            <a:endParaRPr lang="hu-HU" sz="2400" i="1" dirty="0">
              <a:solidFill>
                <a:srgbClr val="2A400D"/>
              </a:solidFill>
              <a:latin typeface="Verdana" panose="020B0604030504040204" pitchFamily="34" charset="0"/>
            </a:endParaRPr>
          </a:p>
          <a:p>
            <a:endParaRPr lang="hu-HU" sz="2400" b="0" i="1" dirty="0" smtClean="0">
              <a:solidFill>
                <a:srgbClr val="2A400D"/>
              </a:solidFill>
              <a:effectLst/>
              <a:latin typeface="Verdana" panose="020B0604030504040204" pitchFamily="34" charset="0"/>
            </a:endParaRPr>
          </a:p>
        </p:txBody>
      </p:sp>
      <p:pic>
        <p:nvPicPr>
          <p:cNvPr id="3" name="Kép 2"/>
          <p:cNvPicPr>
            <a:picLocks noChangeAspect="1"/>
          </p:cNvPicPr>
          <p:nvPr/>
        </p:nvPicPr>
        <p:blipFill>
          <a:blip r:embed="rId2"/>
          <a:stretch>
            <a:fillRect/>
          </a:stretch>
        </p:blipFill>
        <p:spPr>
          <a:xfrm>
            <a:off x="3160968" y="3187650"/>
            <a:ext cx="5604452" cy="3435530"/>
          </a:xfrm>
          <a:prstGeom prst="rect">
            <a:avLst/>
          </a:prstGeom>
        </p:spPr>
      </p:pic>
      <p:sp>
        <p:nvSpPr>
          <p:cNvPr id="4" name="Téglalap 3"/>
          <p:cNvSpPr/>
          <p:nvPr/>
        </p:nvSpPr>
        <p:spPr>
          <a:xfrm>
            <a:off x="679269" y="561704"/>
            <a:ext cx="10567851" cy="2508379"/>
          </a:xfrm>
          <a:prstGeom prst="rect">
            <a:avLst/>
          </a:prstGeom>
        </p:spPr>
        <p:txBody>
          <a:bodyPr wrap="square">
            <a:spAutoFit/>
          </a:bodyPr>
          <a:lstStyle/>
          <a:p>
            <a:r>
              <a:rPr lang="hu-HU" sz="2800" dirty="0" smtClean="0">
                <a:solidFill>
                  <a:srgbClr val="2A400D"/>
                </a:solidFill>
                <a:latin typeface="Verdana" panose="020B0604030504040204" pitchFamily="34" charset="0"/>
              </a:rPr>
              <a:t>MOTTÓ</a:t>
            </a:r>
            <a:endParaRPr lang="hu-HU" sz="2800" dirty="0">
              <a:solidFill>
                <a:srgbClr val="2A400D"/>
              </a:solidFill>
              <a:latin typeface="Verdana" panose="020B0604030504040204" pitchFamily="34" charset="0"/>
            </a:endParaRPr>
          </a:p>
          <a:p>
            <a:endParaRPr lang="hu-HU" dirty="0">
              <a:solidFill>
                <a:srgbClr val="2A400D"/>
              </a:solidFill>
              <a:latin typeface="Verdana" panose="020B0604030504040204" pitchFamily="34" charset="0"/>
            </a:endParaRPr>
          </a:p>
          <a:p>
            <a:pPr>
              <a:lnSpc>
                <a:spcPct val="150000"/>
              </a:lnSpc>
            </a:pPr>
            <a:r>
              <a:rPr lang="hu-HU" sz="2800" i="1" dirty="0">
                <a:latin typeface="Verdana" panose="020B0604030504040204" pitchFamily="34" charset="0"/>
                <a:ea typeface="Verdana" panose="020B0604030504040204" pitchFamily="34" charset="0"/>
              </a:rPr>
              <a:t>„Mondd el, és elfelejtem; mutasd meg, és megjegyzem; engedd, hogy csináljam, és megértem”</a:t>
            </a:r>
            <a:r>
              <a:rPr lang="hu-HU" sz="2800" dirty="0">
                <a:latin typeface="Verdana" panose="020B0604030504040204" pitchFamily="34" charset="0"/>
                <a:ea typeface="Verdana" panose="020B0604030504040204" pitchFamily="34" charset="0"/>
              </a:rPr>
              <a:t> </a:t>
            </a:r>
            <a:endParaRPr lang="hu-HU" sz="3600" dirty="0">
              <a:latin typeface="Verdana" panose="020B0604030504040204" pitchFamily="34" charset="0"/>
              <a:ea typeface="Verdana" panose="020B0604030504040204" pitchFamily="34" charset="0"/>
            </a:endParaRPr>
          </a:p>
          <a:p>
            <a:pPr>
              <a:lnSpc>
                <a:spcPct val="150000"/>
              </a:lnSpc>
            </a:pPr>
            <a:r>
              <a:rPr lang="hu-HU" sz="1600"/>
              <a:t>                                                                                     </a:t>
            </a:r>
            <a:r>
              <a:rPr lang="hu-HU" sz="1600" smtClean="0"/>
              <a:t>                            </a:t>
            </a:r>
            <a:r>
              <a:rPr lang="hu-HU" dirty="0">
                <a:latin typeface="Verdana" panose="020B0604030504040204" pitchFamily="34" charset="0"/>
                <a:ea typeface="Verdana" panose="020B0604030504040204" pitchFamily="34" charset="0"/>
              </a:rPr>
              <a:t>(egy ókori konfuciánus filozófus) </a:t>
            </a:r>
          </a:p>
        </p:txBody>
      </p:sp>
    </p:spTree>
    <p:extLst>
      <p:ext uri="{BB962C8B-B14F-4D97-AF65-F5344CB8AC3E}">
        <p14:creationId xmlns:p14="http://schemas.microsoft.com/office/powerpoint/2010/main" val="477936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953491" y="1056223"/>
            <a:ext cx="8451273" cy="52322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endParaRPr lang="hu-HU" sz="1400" b="1" dirty="0">
              <a:latin typeface="Arial" pitchFamily="34" charset="0"/>
              <a:ea typeface="Calibri" pitchFamily="34" charset="0"/>
              <a:cs typeface="Arial" pitchFamily="34" charset="0"/>
            </a:endParaRPr>
          </a:p>
          <a:p>
            <a:pPr algn="just" defTabSz="914400" fontAlgn="base">
              <a:spcBef>
                <a:spcPct val="0"/>
              </a:spcBef>
              <a:spcAft>
                <a:spcPct val="0"/>
              </a:spcAft>
            </a:pPr>
            <a:r>
              <a:rPr lang="hu-HU" sz="2000" b="1" dirty="0">
                <a:latin typeface="Arial" pitchFamily="34" charset="0"/>
                <a:ea typeface="Calibri" pitchFamily="34" charset="0"/>
                <a:cs typeface="Arial" pitchFamily="34" charset="0"/>
              </a:rPr>
              <a:t>EPISZTOLA</a:t>
            </a:r>
          </a:p>
          <a:p>
            <a:pPr algn="just" defTabSz="914400" fontAlgn="base">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A költő leghatásosabb fegyvere.</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Költői levélpárbaj megvívására alkalmas fegyver.</a:t>
            </a:r>
          </a:p>
          <a:p>
            <a:pPr algn="just" defTabSz="914400" eaLnBrk="0" fontAlgn="base" hangingPunct="0">
              <a:spcBef>
                <a:spcPct val="0"/>
              </a:spcBef>
              <a:spcAft>
                <a:spcPct val="0"/>
              </a:spcAft>
            </a:pP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Egy a miénkkel párhuzamos világban ismeretlenek a hosszú hangzók, és mindent kisbetűvel, egybe írnak. A szó jelentését így lehetne  körülírni: </a:t>
            </a:r>
            <a:r>
              <a:rPr lang="hu-HU" sz="2000" i="1" dirty="0">
                <a:latin typeface="Arial" pitchFamily="34" charset="0"/>
                <a:ea typeface="Calibri" pitchFamily="34" charset="0"/>
                <a:cs typeface="Arial" pitchFamily="34" charset="0"/>
              </a:rPr>
              <a:t>egy </a:t>
            </a:r>
            <a:r>
              <a:rPr lang="hu-HU" sz="2000" i="1" dirty="0" err="1">
                <a:latin typeface="Arial" pitchFamily="34" charset="0"/>
                <a:ea typeface="Calibri" pitchFamily="34" charset="0"/>
                <a:cs typeface="Arial" pitchFamily="34" charset="0"/>
              </a:rPr>
              <a:t>Episz</a:t>
            </a:r>
            <a:r>
              <a:rPr lang="hu-HU" sz="2000" i="1" dirty="0">
                <a:latin typeface="Arial" pitchFamily="34" charset="0"/>
                <a:ea typeface="Calibri" pitchFamily="34" charset="0"/>
                <a:cs typeface="Arial" pitchFamily="34" charset="0"/>
              </a:rPr>
              <a:t> nevű férfi tolla.</a:t>
            </a:r>
          </a:p>
          <a:p>
            <a:pPr algn="just" defTabSz="914400" eaLnBrk="0" fontAlgn="base" hangingPunct="0">
              <a:spcBef>
                <a:spcPct val="0"/>
              </a:spcBef>
              <a:spcAft>
                <a:spcPct val="0"/>
              </a:spcAft>
            </a:pPr>
            <a:endParaRPr lang="hu-HU" sz="2000" i="1" dirty="0">
              <a:latin typeface="Arial" pitchFamily="34" charset="0"/>
              <a:cs typeface="Arial" pitchFamily="34" charset="0"/>
            </a:endParaRPr>
          </a:p>
          <a:p>
            <a:pPr algn="just" defTabSz="914400" eaLnBrk="0" fontAlgn="base" hangingPunct="0">
              <a:spcBef>
                <a:spcPct val="0"/>
              </a:spcBef>
              <a:spcAft>
                <a:spcPct val="0"/>
              </a:spcAft>
            </a:pPr>
            <a:endParaRPr lang="hu-HU" sz="2000" b="1" dirty="0">
              <a:latin typeface="Arial" pitchFamily="34" charset="0"/>
              <a:cs typeface="Arial" pitchFamily="34" charset="0"/>
            </a:endParaRPr>
          </a:p>
          <a:p>
            <a:pPr algn="just" defTabSz="914400" eaLnBrk="0" fontAlgn="base" hangingPunct="0">
              <a:spcBef>
                <a:spcPct val="0"/>
              </a:spcBef>
              <a:spcAft>
                <a:spcPct val="0"/>
              </a:spcAft>
            </a:pPr>
            <a:r>
              <a:rPr lang="hu-HU" sz="2000" b="1" dirty="0">
                <a:latin typeface="Arial" pitchFamily="34" charset="0"/>
                <a:cs typeface="Arial" pitchFamily="34" charset="0"/>
              </a:rPr>
              <a:t>KÍNRÍM</a:t>
            </a: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
            </a:r>
            <a:br>
              <a:rPr lang="hu-HU" sz="2000" dirty="0">
                <a:latin typeface="Arial" pitchFamily="34" charset="0"/>
                <a:ea typeface="Calibri" pitchFamily="34" charset="0"/>
                <a:cs typeface="Arial" pitchFamily="34" charset="0"/>
              </a:rPr>
            </a:br>
            <a:r>
              <a:rPr lang="hu-HU" sz="2000" dirty="0">
                <a:latin typeface="Arial" pitchFamily="34" charset="0"/>
                <a:ea typeface="Calibri" pitchFamily="34" charset="0"/>
                <a:cs typeface="Arial" pitchFamily="34" charset="0"/>
              </a:rPr>
              <a:t>Sorvégi hangzók fájdalmas összecsendülése.</a:t>
            </a:r>
            <a:endParaRPr lang="hu-HU" sz="2000" dirty="0">
              <a:latin typeface="Arial" pitchFamily="34" charset="0"/>
              <a:cs typeface="Arial" pitchFamily="34" charset="0"/>
            </a:endParaRPr>
          </a:p>
          <a:p>
            <a:pPr algn="just" defTabSz="914400" eaLnBrk="0" fontAlgn="base" hangingPunct="0">
              <a:spcBef>
                <a:spcPct val="0"/>
              </a:spcBef>
              <a:spcAft>
                <a:spcPct val="0"/>
              </a:spcAft>
            </a:pPr>
            <a:r>
              <a:rPr lang="hu-HU" sz="2000" dirty="0">
                <a:latin typeface="Arial" pitchFamily="34" charset="0"/>
                <a:ea typeface="Calibri" pitchFamily="34" charset="0"/>
                <a:cs typeface="Arial" pitchFamily="34" charset="0"/>
              </a:rPr>
              <a:t>A spanyol inkvizíció által is használt kínzóeszköz rossz költők megbüntetésére.</a:t>
            </a:r>
            <a:endParaRPr lang="hu-HU" sz="2000" dirty="0">
              <a:latin typeface="Arial" pitchFamily="34" charset="0"/>
              <a:cs typeface="Arial" pitchFamily="34" charset="0"/>
            </a:endParaRPr>
          </a:p>
        </p:txBody>
      </p:sp>
      <p:sp>
        <p:nvSpPr>
          <p:cNvPr id="44034" name="Rectangle 2"/>
          <p:cNvSpPr>
            <a:spLocks noChangeArrowheads="1"/>
          </p:cNvSpPr>
          <p:nvPr/>
        </p:nvSpPr>
        <p:spPr bwMode="auto">
          <a:xfrm>
            <a:off x="1593273" y="506668"/>
            <a:ext cx="288174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hu-HU" b="1" dirty="0">
                <a:latin typeface="Arial" pitchFamily="34" charset="0"/>
                <a:ea typeface="Calibri" pitchFamily="34" charset="0"/>
                <a:cs typeface="Arial" pitchFamily="34" charset="0"/>
              </a:rPr>
              <a:t>    </a:t>
            </a:r>
            <a:r>
              <a:rPr lang="hu-HU" sz="2000" b="1" dirty="0" err="1">
                <a:latin typeface="Arial" pitchFamily="34" charset="0"/>
                <a:ea typeface="Calibri" pitchFamily="34" charset="0"/>
                <a:cs typeface="Arial" pitchFamily="34" charset="0"/>
              </a:rPr>
              <a:t>Félremagya</a:t>
            </a:r>
            <a:r>
              <a:rPr lang="hu-HU" sz="2000" b="1" dirty="0" err="1">
                <a:latin typeface="Comic Sans MS" pitchFamily="66" charset="0"/>
                <a:ea typeface="Calibri" pitchFamily="34" charset="0"/>
                <a:cs typeface="Arial" pitchFamily="34" charset="0"/>
              </a:rPr>
              <a:t>R</a:t>
            </a:r>
            <a:r>
              <a:rPr lang="hu-HU" sz="2000" b="1" dirty="0" err="1">
                <a:latin typeface="Calibri"/>
                <a:ea typeface="Calibri" pitchFamily="34" charset="0"/>
                <a:cs typeface="Arial" pitchFamily="34" charset="0"/>
              </a:rPr>
              <a:t>Á</a:t>
            </a:r>
            <a:r>
              <a:rPr lang="hu-HU" sz="2000" b="1" dirty="0" err="1">
                <a:latin typeface="Comic Sans MS" pitchFamily="66" charset="0"/>
                <a:ea typeface="Calibri" pitchFamily="34" charset="0"/>
                <a:cs typeface="Arial" pitchFamily="34" charset="0"/>
              </a:rPr>
              <a:t>Z</a:t>
            </a:r>
            <a:r>
              <a:rPr lang="hu-HU" sz="2000" b="1" dirty="0" err="1">
                <a:latin typeface="Calibri"/>
                <a:ea typeface="Calibri" pitchFamily="34" charset="0"/>
                <a:cs typeface="Arial" pitchFamily="34" charset="0"/>
              </a:rPr>
              <a:t>Ó</a:t>
            </a:r>
            <a:r>
              <a:rPr lang="hu-HU" sz="2000" b="1" dirty="0" err="1">
                <a:latin typeface="Comic Sans MS" pitchFamily="66" charset="0"/>
                <a:ea typeface="Calibri" pitchFamily="34" charset="0"/>
                <a:cs typeface="Arial" pitchFamily="34" charset="0"/>
              </a:rPr>
              <a:t>S</a:t>
            </a:r>
            <a:endParaRPr lang="hu-HU" sz="2000" dirty="0">
              <a:latin typeface="Arial" pitchFamily="34" charset="0"/>
              <a:cs typeface="Arial" pitchFamily="34" charset="0"/>
            </a:endParaRPr>
          </a:p>
        </p:txBody>
      </p:sp>
    </p:spTree>
    <p:extLst>
      <p:ext uri="{BB962C8B-B14F-4D97-AF65-F5344CB8AC3E}">
        <p14:creationId xmlns:p14="http://schemas.microsoft.com/office/powerpoint/2010/main" val="2024027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025237" y="1710340"/>
            <a:ext cx="834043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hu-HU" sz="2000" b="1" dirty="0">
                <a:latin typeface="Arial" pitchFamily="34" charset="0"/>
                <a:ea typeface="Calibri" pitchFamily="34" charset="0"/>
                <a:cs typeface="Arial" pitchFamily="34" charset="0"/>
              </a:rPr>
              <a:t>Milyen színűek a magánhangzók</a:t>
            </a:r>
            <a:r>
              <a:rPr lang="hu-HU" sz="2000" b="1" dirty="0" smtClean="0">
                <a:latin typeface="Arial" pitchFamily="34" charset="0"/>
                <a:ea typeface="Calibri" pitchFamily="34" charset="0"/>
                <a:cs typeface="Arial" pitchFamily="34" charset="0"/>
              </a:rPr>
              <a:t>?</a:t>
            </a:r>
          </a:p>
          <a:p>
            <a:pPr fontAlgn="base">
              <a:spcBef>
                <a:spcPct val="0"/>
              </a:spcBef>
              <a:spcAft>
                <a:spcPct val="0"/>
              </a:spcAft>
            </a:pPr>
            <a:r>
              <a:rPr lang="hu-HU" sz="2000" b="1" dirty="0" smtClean="0">
                <a:latin typeface="Arial" pitchFamily="34" charset="0"/>
                <a:ea typeface="Calibri" pitchFamily="34" charset="0"/>
                <a:cs typeface="Arial" pitchFamily="34" charset="0"/>
              </a:rPr>
              <a:t>(Közvéleménykutatás eredménye fakultációs diákok körében)</a:t>
            </a:r>
            <a:endParaRPr lang="hu-HU" sz="2000" b="1" dirty="0">
              <a:latin typeface="Arial" pitchFamily="34" charset="0"/>
              <a:ea typeface="Calibri" pitchFamily="34" charset="0"/>
              <a:cs typeface="Arial" pitchFamily="34" charset="0"/>
            </a:endParaRPr>
          </a:p>
          <a:p>
            <a:pPr fontAlgn="base">
              <a:spcBef>
                <a:spcPct val="0"/>
              </a:spcBef>
              <a:spcAft>
                <a:spcPct val="0"/>
              </a:spcAft>
            </a:pPr>
            <a:endParaRPr lang="hu-HU" sz="2000" b="1" dirty="0">
              <a:latin typeface="Arial" pitchFamily="34" charset="0"/>
              <a:cs typeface="Arial" pitchFamily="34" charset="0"/>
            </a:endParaRPr>
          </a:p>
          <a:p>
            <a:pPr fontAlgn="base">
              <a:spcBef>
                <a:spcPct val="0"/>
              </a:spcBef>
              <a:spcAft>
                <a:spcPct val="0"/>
              </a:spcAft>
            </a:pPr>
            <a:endParaRPr lang="hu-HU" sz="2000" dirty="0">
              <a:latin typeface="Arial" pitchFamily="34" charset="0"/>
              <a:cs typeface="Arial" pitchFamily="34" charset="0"/>
            </a:endParaRPr>
          </a:p>
          <a:p>
            <a:pPr eaLnBrk="0" fontAlgn="base" hangingPunct="0">
              <a:spcBef>
                <a:spcPct val="0"/>
              </a:spcBef>
              <a:spcAft>
                <a:spcPct val="0"/>
              </a:spcAft>
            </a:pPr>
            <a:r>
              <a:rPr lang="hu-HU" sz="2000" b="1" dirty="0">
                <a:latin typeface="Arial" pitchFamily="34" charset="0"/>
                <a:ea typeface="Calibri" pitchFamily="34" charset="0"/>
                <a:cs typeface="Arial" pitchFamily="34" charset="0"/>
              </a:rPr>
              <a:t>Á</a:t>
            </a:r>
            <a:r>
              <a:rPr lang="hu-HU" sz="2000" dirty="0">
                <a:latin typeface="Arial" pitchFamily="34" charset="0"/>
                <a:ea typeface="Calibri" pitchFamily="34" charset="0"/>
                <a:cs typeface="Arial" pitchFamily="34" charset="0"/>
              </a:rPr>
              <a:t>      </a:t>
            </a:r>
            <a:r>
              <a:rPr lang="hu-HU" sz="2000" b="1" dirty="0">
                <a:latin typeface="Arial" pitchFamily="34" charset="0"/>
                <a:ea typeface="Calibri" pitchFamily="34" charset="0"/>
                <a:cs typeface="Arial" pitchFamily="34" charset="0"/>
              </a:rPr>
              <a:t>fekete </a:t>
            </a:r>
            <a:r>
              <a:rPr lang="hu-HU" sz="2000" dirty="0">
                <a:latin typeface="Arial" pitchFamily="34" charset="0"/>
                <a:ea typeface="Calibri" pitchFamily="34" charset="0"/>
                <a:cs typeface="Arial" pitchFamily="34" charset="0"/>
              </a:rPr>
              <a:t> zöld (3)  piros (3)  sárga (2)      fekete     kék</a:t>
            </a:r>
          </a:p>
          <a:p>
            <a:pPr eaLnBrk="0" fontAlgn="base" hangingPunct="0">
              <a:spcBef>
                <a:spcPct val="0"/>
              </a:spcBef>
              <a:spcAft>
                <a:spcPct val="0"/>
              </a:spcAft>
            </a:pPr>
            <a:endParaRPr lang="hu-HU" sz="2000" dirty="0">
              <a:latin typeface="Arial" pitchFamily="34" charset="0"/>
              <a:cs typeface="Arial" pitchFamily="34" charset="0"/>
            </a:endParaRPr>
          </a:p>
          <a:p>
            <a:pPr eaLnBrk="0" fontAlgn="base" hangingPunct="0">
              <a:spcBef>
                <a:spcPct val="0"/>
              </a:spcBef>
              <a:spcAft>
                <a:spcPct val="0"/>
              </a:spcAft>
            </a:pPr>
            <a:r>
              <a:rPr lang="hu-HU" sz="2000" b="1" dirty="0">
                <a:latin typeface="Arial" pitchFamily="34" charset="0"/>
                <a:ea typeface="Calibri" pitchFamily="34" charset="0"/>
                <a:cs typeface="Arial" pitchFamily="34" charset="0"/>
              </a:rPr>
              <a:t>É</a:t>
            </a:r>
            <a:r>
              <a:rPr lang="hu-HU" sz="2000" dirty="0">
                <a:latin typeface="Arial" pitchFamily="34" charset="0"/>
                <a:ea typeface="Calibri" pitchFamily="34" charset="0"/>
                <a:cs typeface="Arial" pitchFamily="34" charset="0"/>
              </a:rPr>
              <a:t>      </a:t>
            </a:r>
            <a:r>
              <a:rPr lang="hu-HU" sz="2000" b="1" dirty="0">
                <a:latin typeface="Arial" pitchFamily="34" charset="0"/>
                <a:ea typeface="Calibri" pitchFamily="34" charset="0"/>
                <a:cs typeface="Arial" pitchFamily="34" charset="0"/>
              </a:rPr>
              <a:t>fehér</a:t>
            </a:r>
            <a:r>
              <a:rPr lang="hu-HU" sz="2000" dirty="0">
                <a:latin typeface="Arial" pitchFamily="34" charset="0"/>
                <a:ea typeface="Calibri" pitchFamily="34" charset="0"/>
                <a:cs typeface="Arial" pitchFamily="34" charset="0"/>
              </a:rPr>
              <a:t>   kék (5)  sárga (2)  narancs    piros     zöld</a:t>
            </a:r>
          </a:p>
          <a:p>
            <a:pPr eaLnBrk="0" fontAlgn="base" hangingPunct="0">
              <a:spcBef>
                <a:spcPct val="0"/>
              </a:spcBef>
              <a:spcAft>
                <a:spcPct val="0"/>
              </a:spcAft>
            </a:pPr>
            <a:endParaRPr lang="hu-HU" sz="2000" dirty="0">
              <a:latin typeface="Arial" pitchFamily="34" charset="0"/>
              <a:cs typeface="Arial" pitchFamily="34" charset="0"/>
            </a:endParaRPr>
          </a:p>
          <a:p>
            <a:pPr eaLnBrk="0" fontAlgn="base" hangingPunct="0">
              <a:spcBef>
                <a:spcPct val="0"/>
              </a:spcBef>
              <a:spcAft>
                <a:spcPct val="0"/>
              </a:spcAft>
            </a:pPr>
            <a:r>
              <a:rPr lang="hu-HU" sz="2000" b="1" dirty="0">
                <a:latin typeface="Arial" pitchFamily="34" charset="0"/>
                <a:ea typeface="Calibri" pitchFamily="34" charset="0"/>
                <a:cs typeface="Arial" pitchFamily="34" charset="0"/>
              </a:rPr>
              <a:t>I</a:t>
            </a:r>
            <a:r>
              <a:rPr lang="hu-HU" sz="2000" dirty="0">
                <a:latin typeface="Arial" pitchFamily="34" charset="0"/>
                <a:ea typeface="Calibri" pitchFamily="34" charset="0"/>
                <a:cs typeface="Arial" pitchFamily="34" charset="0"/>
              </a:rPr>
              <a:t>       </a:t>
            </a:r>
            <a:r>
              <a:rPr lang="hu-HU" sz="2000" b="1" dirty="0">
                <a:latin typeface="Arial" pitchFamily="34" charset="0"/>
                <a:ea typeface="Calibri" pitchFamily="34" charset="0"/>
                <a:cs typeface="Arial" pitchFamily="34" charset="0"/>
              </a:rPr>
              <a:t>piros</a:t>
            </a:r>
            <a:r>
              <a:rPr lang="hu-HU" sz="2000" dirty="0">
                <a:latin typeface="Arial" pitchFamily="34" charset="0"/>
                <a:ea typeface="Calibri" pitchFamily="34" charset="0"/>
                <a:cs typeface="Arial" pitchFamily="34" charset="0"/>
              </a:rPr>
              <a:t>  fehér (5)   lila (2)  kék  piros      sárga (2)</a:t>
            </a:r>
          </a:p>
          <a:p>
            <a:pPr eaLnBrk="0" fontAlgn="base" hangingPunct="0">
              <a:spcBef>
                <a:spcPct val="0"/>
              </a:spcBef>
              <a:spcAft>
                <a:spcPct val="0"/>
              </a:spcAft>
            </a:pPr>
            <a:endParaRPr lang="hu-HU" sz="2000" dirty="0">
              <a:latin typeface="Arial" pitchFamily="34" charset="0"/>
              <a:cs typeface="Arial" pitchFamily="34" charset="0"/>
            </a:endParaRPr>
          </a:p>
          <a:p>
            <a:pPr eaLnBrk="0" fontAlgn="base" hangingPunct="0">
              <a:spcBef>
                <a:spcPct val="0"/>
              </a:spcBef>
              <a:spcAft>
                <a:spcPct val="0"/>
              </a:spcAft>
            </a:pPr>
            <a:r>
              <a:rPr lang="hu-HU" sz="2000" b="1" dirty="0">
                <a:latin typeface="Arial" pitchFamily="34" charset="0"/>
                <a:ea typeface="Calibri" pitchFamily="34" charset="0"/>
                <a:cs typeface="Arial" pitchFamily="34" charset="0"/>
              </a:rPr>
              <a:t>Ü</a:t>
            </a:r>
            <a:r>
              <a:rPr lang="hu-HU" sz="2000" dirty="0">
                <a:latin typeface="Arial" pitchFamily="34" charset="0"/>
                <a:ea typeface="Calibri" pitchFamily="34" charset="0"/>
                <a:cs typeface="Arial" pitchFamily="34" charset="0"/>
              </a:rPr>
              <a:t>      </a:t>
            </a:r>
            <a:r>
              <a:rPr lang="hu-HU" sz="2000" b="1" dirty="0">
                <a:latin typeface="Arial" pitchFamily="34" charset="0"/>
                <a:ea typeface="Calibri" pitchFamily="34" charset="0"/>
                <a:cs typeface="Arial" pitchFamily="34" charset="0"/>
              </a:rPr>
              <a:t>zöld   </a:t>
            </a:r>
            <a:r>
              <a:rPr lang="hu-HU" sz="2000" dirty="0" err="1">
                <a:latin typeface="Arial" pitchFamily="34" charset="0"/>
                <a:ea typeface="Calibri" pitchFamily="34" charset="0"/>
                <a:cs typeface="Arial" pitchFamily="34" charset="0"/>
              </a:rPr>
              <a:t>zöld</a:t>
            </a:r>
            <a:r>
              <a:rPr lang="hu-HU" sz="2000" dirty="0">
                <a:latin typeface="Arial" pitchFamily="34" charset="0"/>
                <a:ea typeface="Calibri" pitchFamily="34" charset="0"/>
                <a:cs typeface="Arial" pitchFamily="34" charset="0"/>
              </a:rPr>
              <a:t> (3)  kék (3)  szürke (2)    barna     lila</a:t>
            </a:r>
          </a:p>
          <a:p>
            <a:pPr eaLnBrk="0" fontAlgn="base" hangingPunct="0">
              <a:spcBef>
                <a:spcPct val="0"/>
              </a:spcBef>
              <a:spcAft>
                <a:spcPct val="0"/>
              </a:spcAft>
            </a:pPr>
            <a:endParaRPr lang="hu-HU" sz="2000" dirty="0">
              <a:latin typeface="Arial" pitchFamily="34" charset="0"/>
              <a:cs typeface="Arial" pitchFamily="34" charset="0"/>
            </a:endParaRPr>
          </a:p>
          <a:p>
            <a:pPr eaLnBrk="0" fontAlgn="base" hangingPunct="0">
              <a:spcBef>
                <a:spcPct val="0"/>
              </a:spcBef>
              <a:spcAft>
                <a:spcPct val="0"/>
              </a:spcAft>
            </a:pPr>
            <a:r>
              <a:rPr lang="hu-HU" sz="2000" b="1" dirty="0">
                <a:latin typeface="Arial" pitchFamily="34" charset="0"/>
                <a:ea typeface="Calibri" pitchFamily="34" charset="0"/>
                <a:cs typeface="Arial" pitchFamily="34" charset="0"/>
              </a:rPr>
              <a:t>O</a:t>
            </a:r>
            <a:r>
              <a:rPr lang="hu-HU" sz="2000" dirty="0">
                <a:latin typeface="Arial" pitchFamily="34" charset="0"/>
                <a:ea typeface="Calibri" pitchFamily="34" charset="0"/>
                <a:cs typeface="Arial" pitchFamily="34" charset="0"/>
              </a:rPr>
              <a:t>      </a:t>
            </a:r>
            <a:r>
              <a:rPr lang="hu-HU" sz="2000" b="1" dirty="0">
                <a:latin typeface="Arial" pitchFamily="34" charset="0"/>
                <a:ea typeface="Calibri" pitchFamily="34" charset="0"/>
                <a:cs typeface="Arial" pitchFamily="34" charset="0"/>
              </a:rPr>
              <a:t>kék  </a:t>
            </a:r>
            <a:r>
              <a:rPr lang="hu-HU" sz="2000" dirty="0" err="1">
                <a:latin typeface="Arial" pitchFamily="34" charset="0"/>
                <a:ea typeface="Calibri" pitchFamily="34" charset="0"/>
                <a:cs typeface="Arial" pitchFamily="34" charset="0"/>
              </a:rPr>
              <a:t>kék</a:t>
            </a:r>
            <a:r>
              <a:rPr lang="hu-HU" sz="2000" dirty="0">
                <a:latin typeface="Arial" pitchFamily="34" charset="0"/>
                <a:ea typeface="Calibri" pitchFamily="34" charset="0"/>
                <a:cs typeface="Arial" pitchFamily="34" charset="0"/>
              </a:rPr>
              <a:t> (3)   fekete (2)  barna (2)  bordó  piros   narancs   sárga</a:t>
            </a:r>
            <a:endParaRPr lang="hu-HU" sz="2000" dirty="0">
              <a:latin typeface="Arial" pitchFamily="34" charset="0"/>
              <a:cs typeface="Arial" pitchFamily="34" charset="0"/>
            </a:endParaRPr>
          </a:p>
        </p:txBody>
      </p:sp>
      <p:sp>
        <p:nvSpPr>
          <p:cNvPr id="2" name="Téglalap 1"/>
          <p:cNvSpPr/>
          <p:nvPr/>
        </p:nvSpPr>
        <p:spPr>
          <a:xfrm>
            <a:off x="748145" y="401782"/>
            <a:ext cx="7520982" cy="530594"/>
          </a:xfrm>
          <a:prstGeom prst="rect">
            <a:avLst/>
          </a:prstGeom>
        </p:spPr>
        <p:txBody>
          <a:bodyPr wrap="square">
            <a:spAutoFit/>
          </a:bodyPr>
          <a:lstStyle/>
          <a:p>
            <a:pPr>
              <a:lnSpc>
                <a:spcPct val="107000"/>
              </a:lnSpc>
              <a:spcAft>
                <a:spcPts val="800"/>
              </a:spcAft>
            </a:pPr>
            <a:r>
              <a:rPr lang="hu-HU" sz="2800" dirty="0">
                <a:latin typeface="Times New Roman" panose="02020603050405020304" pitchFamily="18" charset="0"/>
                <a:ea typeface="Calibri" panose="020F0502020204030204" pitchFamily="34" charset="0"/>
                <a:cs typeface="Times New Roman" panose="02020603050405020304" pitchFamily="18" charset="0"/>
              </a:rPr>
              <a:t>PÉLDA EGY FELADAT MEGOLDÁSÁRA</a:t>
            </a:r>
            <a:endParaRPr lang="hu-HU"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églalap 2"/>
          <p:cNvSpPr/>
          <p:nvPr/>
        </p:nvSpPr>
        <p:spPr>
          <a:xfrm>
            <a:off x="748146" y="1094509"/>
            <a:ext cx="7729308" cy="487506"/>
          </a:xfrm>
          <a:prstGeom prst="rect">
            <a:avLst/>
          </a:prstGeom>
        </p:spPr>
        <p:txBody>
          <a:bodyPr wrap="square">
            <a:spAutoFit/>
          </a:bodyPr>
          <a:lstStyle/>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Téma: Arthur Rimbaud: Magánhangzók szonettje</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Kép 3"/>
          <p:cNvPicPr>
            <a:picLocks noChangeAspect="1"/>
          </p:cNvPicPr>
          <p:nvPr/>
        </p:nvPicPr>
        <p:blipFill>
          <a:blip r:embed="rId2"/>
          <a:stretch>
            <a:fillRect/>
          </a:stretch>
        </p:blipFill>
        <p:spPr>
          <a:xfrm>
            <a:off x="9462915" y="2256649"/>
            <a:ext cx="2151523" cy="3000809"/>
          </a:xfrm>
          <a:prstGeom prst="rect">
            <a:avLst/>
          </a:prstGeom>
        </p:spPr>
      </p:pic>
    </p:spTree>
    <p:extLst>
      <p:ext uri="{BB962C8B-B14F-4D97-AF65-F5344CB8AC3E}">
        <p14:creationId xmlns:p14="http://schemas.microsoft.com/office/powerpoint/2010/main" val="3165528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632364" y="245218"/>
            <a:ext cx="6703996"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hu-HU" sz="1400" b="1" dirty="0">
                <a:latin typeface="Arial" pitchFamily="34" charset="0"/>
                <a:ea typeface="Calibri" pitchFamily="34" charset="0"/>
                <a:cs typeface="Arial" pitchFamily="34" charset="0"/>
              </a:rPr>
              <a:t>A MAGÁNHANGZÓK VERSEI</a:t>
            </a:r>
          </a:p>
          <a:p>
            <a:pPr fontAlgn="base">
              <a:spcBef>
                <a:spcPct val="0"/>
              </a:spcBef>
              <a:spcAft>
                <a:spcPct val="0"/>
              </a:spcAft>
            </a:pPr>
            <a:endParaRPr lang="hu-HU" sz="14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Á az zöld, a ravasz,</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napsütötte, föltámadó tavasz,</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jön a narancs É a zöld Á után,</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festett arcú orángután,.</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Jön az I, ki mint a lepel, </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fehér, akár egy hópehely.</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Követi az Ü, mely kék, mint a tenger,</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gyakran átszeli hajó, ember.</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Utolsó az O, komor, fekete,</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éji sötéttel van tele.</a:t>
            </a:r>
          </a:p>
          <a:p>
            <a:pPr eaLnBrk="0" fontAlgn="base" hangingPunct="0">
              <a:spcBef>
                <a:spcPct val="0"/>
              </a:spcBef>
              <a:spcAft>
                <a:spcPct val="0"/>
              </a:spcAft>
            </a:pP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Sárga Á, mint a nap fénye,</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kék É, mint a tenger léte,</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lila I, mint kötött pulcsi,</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szürke Ü, mint öreg bácsi,</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bordó Ó, mint ó szövet,</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így lett kész e kis szöveg.</a:t>
            </a:r>
          </a:p>
          <a:p>
            <a:pPr eaLnBrk="0" fontAlgn="base" hangingPunct="0">
              <a:spcBef>
                <a:spcPct val="0"/>
              </a:spcBef>
              <a:spcAft>
                <a:spcPct val="0"/>
              </a:spcAft>
            </a:pP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Á.  Kék, mit a tiszta ég, a víz és a </a:t>
            </a:r>
            <a:r>
              <a:rPr lang="hu-HU" sz="1600" dirty="0" smtClean="0">
                <a:latin typeface="Arial" pitchFamily="34" charset="0"/>
                <a:ea typeface="Calibri" pitchFamily="34" charset="0"/>
                <a:cs typeface="Arial" pitchFamily="34" charset="0"/>
              </a:rPr>
              <a:t>nyugalmas </a:t>
            </a:r>
            <a:r>
              <a:rPr lang="hu-HU" sz="1600" dirty="0">
                <a:latin typeface="Arial" pitchFamily="34" charset="0"/>
                <a:ea typeface="Calibri" pitchFamily="34" charset="0"/>
                <a:cs typeface="Arial" pitchFamily="34" charset="0"/>
              </a:rPr>
              <a:t>tenger.</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É.  Zöld, mint a friss föld, a fű és a lóhere.</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I.   Fehér, mint a kenyér, a hó és a hóember.</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Ü.  Barna, mint kedvesem szeme.</a:t>
            </a:r>
            <a:endParaRPr lang="hu-HU" sz="1600" dirty="0">
              <a:latin typeface="Arial" pitchFamily="34" charset="0"/>
              <a:cs typeface="Arial" pitchFamily="34" charset="0"/>
            </a:endParaRPr>
          </a:p>
          <a:p>
            <a:pPr eaLnBrk="0" fontAlgn="base" hangingPunct="0">
              <a:spcBef>
                <a:spcPct val="0"/>
              </a:spcBef>
              <a:spcAft>
                <a:spcPct val="0"/>
              </a:spcAft>
            </a:pPr>
            <a:r>
              <a:rPr lang="hu-HU" sz="1600" dirty="0">
                <a:latin typeface="Arial" pitchFamily="34" charset="0"/>
                <a:ea typeface="Calibri" pitchFamily="34" charset="0"/>
                <a:cs typeface="Arial" pitchFamily="34" charset="0"/>
              </a:rPr>
              <a:t>O.  Narancs, mint a gyümölcs, játssz vele!</a:t>
            </a:r>
            <a:endParaRPr lang="hu-HU" sz="1600" dirty="0">
              <a:latin typeface="Arial" pitchFamily="34" charset="0"/>
              <a:cs typeface="Arial" pitchFamily="34" charset="0"/>
            </a:endParaRPr>
          </a:p>
        </p:txBody>
      </p:sp>
      <p:pic>
        <p:nvPicPr>
          <p:cNvPr id="2" name="Kép 1"/>
          <p:cNvPicPr>
            <a:picLocks noChangeAspect="1"/>
          </p:cNvPicPr>
          <p:nvPr/>
        </p:nvPicPr>
        <p:blipFill>
          <a:blip r:embed="rId2"/>
          <a:stretch>
            <a:fillRect/>
          </a:stretch>
        </p:blipFill>
        <p:spPr>
          <a:xfrm>
            <a:off x="7633854" y="491909"/>
            <a:ext cx="3674545" cy="5257727"/>
          </a:xfrm>
          <a:prstGeom prst="rect">
            <a:avLst/>
          </a:prstGeom>
        </p:spPr>
      </p:pic>
    </p:spTree>
    <p:extLst>
      <p:ext uri="{BB962C8B-B14F-4D97-AF65-F5344CB8AC3E}">
        <p14:creationId xmlns:p14="http://schemas.microsoft.com/office/powerpoint/2010/main" val="1424908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1484784"/>
            <a:ext cx="8229600" cy="3168352"/>
          </a:xfrm>
        </p:spPr>
        <p:txBody>
          <a:bodyPr>
            <a:normAutofit/>
          </a:bodyPr>
          <a:lstStyle/>
          <a:p>
            <a:pPr algn="ctr"/>
            <a:r>
              <a:rPr lang="hu-HU" sz="4400" dirty="0" smtClean="0">
                <a:latin typeface="Arial" pitchFamily="34" charset="0"/>
                <a:cs typeface="Arial" pitchFamily="34" charset="0"/>
              </a:rPr>
              <a:t>Önálló szépirodalmi alkotások</a:t>
            </a:r>
            <a:endParaRPr lang="hu-HU" sz="4400" dirty="0">
              <a:latin typeface="Arial" pitchFamily="34" charset="0"/>
              <a:cs typeface="Arial" pitchFamily="34" charset="0"/>
            </a:endParaRPr>
          </a:p>
        </p:txBody>
      </p:sp>
    </p:spTree>
    <p:extLst>
      <p:ext uri="{BB962C8B-B14F-4D97-AF65-F5344CB8AC3E}">
        <p14:creationId xmlns:p14="http://schemas.microsoft.com/office/powerpoint/2010/main" val="2446737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89564" y="253330"/>
            <a:ext cx="5526716"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hu-HU" sz="1600" b="1" dirty="0">
                <a:latin typeface="Arial" pitchFamily="34" charset="0"/>
                <a:ea typeface="Times New Roman" pitchFamily="18" charset="0"/>
                <a:cs typeface="Arial" pitchFamily="34" charset="0"/>
              </a:rPr>
              <a:t>Hallasz engem?</a:t>
            </a:r>
          </a:p>
          <a:p>
            <a:pPr defTabSz="914400" fontAlgn="base">
              <a:spcBef>
                <a:spcPct val="0"/>
              </a:spcBef>
              <a:spcAft>
                <a:spcPct val="0"/>
              </a:spcAft>
            </a:pP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Próbáld meg meghallani a hangomat!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Már messzebb vagyok, mint hinnéd.</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Talán, ha nem hibázunk annyit...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Talán, ha jó döntéseket hozunk...</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De ilyen az élet.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Hallasz engem?</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Egyszer már végigjártam ezt az utat.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A kövek </a:t>
            </a:r>
            <a:r>
              <a:rPr lang="hu-HU" sz="1600" dirty="0" err="1">
                <a:latin typeface="Arial" pitchFamily="34" charset="0"/>
                <a:ea typeface="Times New Roman" pitchFamily="18" charset="0"/>
                <a:cs typeface="Arial" pitchFamily="34" charset="0"/>
              </a:rPr>
              <a:t>kövek</a:t>
            </a:r>
            <a:r>
              <a:rPr lang="hu-HU" sz="1600" dirty="0">
                <a:latin typeface="Arial" pitchFamily="34" charset="0"/>
                <a:ea typeface="Times New Roman" pitchFamily="18" charset="0"/>
                <a:cs typeface="Arial" pitchFamily="34" charset="0"/>
              </a:rPr>
              <a:t> maradtak, a sár csak sár.</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Nem tudsz elijeszteni.</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Ilyen az élet.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Hallasz engem?</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Mi választottuk ezt az irányt.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Mi diktáltuk a szabályokat.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Csak a mi hibánk, ha így ér véget.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S talán csak nekünk fájna.</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Ilyen az élet.</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Hallasz engem?</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Ha nem lépsz, én sem fogok.</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De az utak nem maradnak járatlanul.</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Kezek mosatlanul.</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Évek emléktelenül.</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Emberek változatlanul.</a:t>
            </a:r>
            <a:endParaRPr lang="hu-HU" sz="1600" dirty="0">
              <a:latin typeface="Arial" pitchFamily="34" charset="0"/>
              <a:cs typeface="Arial" pitchFamily="34" charset="0"/>
            </a:endParaRPr>
          </a:p>
          <a:p>
            <a:pPr defTabSz="914400" eaLnBrk="0" fontAlgn="base" hangingPunct="0">
              <a:spcBef>
                <a:spcPct val="0"/>
              </a:spcBef>
              <a:spcAft>
                <a:spcPct val="0"/>
              </a:spcAft>
            </a:pPr>
            <a:r>
              <a:rPr lang="hu-HU" sz="1600" dirty="0">
                <a:latin typeface="Arial" pitchFamily="34" charset="0"/>
                <a:ea typeface="Times New Roman" pitchFamily="18" charset="0"/>
                <a:cs typeface="Arial" pitchFamily="34" charset="0"/>
              </a:rPr>
              <a:t>Ilyen az élet.</a:t>
            </a:r>
            <a:endParaRPr lang="hu-HU" sz="1600" dirty="0">
              <a:latin typeface="Arial" pitchFamily="34" charset="0"/>
              <a:cs typeface="Arial" pitchFamily="34" charset="0"/>
            </a:endParaRPr>
          </a:p>
          <a:p>
            <a:pPr defTabSz="914400" eaLnBrk="0" fontAlgn="base" hangingPunct="0">
              <a:spcBef>
                <a:spcPct val="0"/>
              </a:spcBef>
              <a:spcAft>
                <a:spcPct val="0"/>
              </a:spcAft>
            </a:pPr>
            <a:endParaRPr lang="hu-HU" sz="1600" dirty="0">
              <a:latin typeface="Arial" pitchFamily="34" charset="0"/>
              <a:cs typeface="Arial" pitchFamily="34" charset="0"/>
            </a:endParaRPr>
          </a:p>
        </p:txBody>
      </p:sp>
    </p:spTree>
    <p:extLst>
      <p:ext uri="{BB962C8B-B14F-4D97-AF65-F5344CB8AC3E}">
        <p14:creationId xmlns:p14="http://schemas.microsoft.com/office/powerpoint/2010/main" val="3827593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62000" y="235527"/>
            <a:ext cx="6442364" cy="522259"/>
          </a:xfrm>
          <a:prstGeom prst="rect">
            <a:avLst/>
          </a:prstGeom>
        </p:spPr>
        <p:txBody>
          <a:bodyPr wrap="square">
            <a:spAutoFit/>
          </a:bodyPr>
          <a:lstStyle/>
          <a:p>
            <a:pPr>
              <a:lnSpc>
                <a:spcPct val="107000"/>
              </a:lnSpc>
              <a:spcAft>
                <a:spcPts val="800"/>
              </a:spcAft>
            </a:pPr>
            <a:r>
              <a:rPr lang="hu-HU" sz="2800" dirty="0" smtClean="0">
                <a:latin typeface="Times New Roman" panose="02020603050405020304" pitchFamily="18" charset="0"/>
                <a:ea typeface="Calibri" panose="020F0502020204030204" pitchFamily="34" charset="0"/>
                <a:cs typeface="Times New Roman" panose="02020603050405020304" pitchFamily="18" charset="0"/>
              </a:rPr>
              <a:t>A DIÁKOK SZÉPÍRÓI SIKEREIBŐL</a:t>
            </a:r>
            <a:r>
              <a:rPr lang="hu-HU" dirty="0" smtClean="0">
                <a:latin typeface="Times New Roman" panose="02020603050405020304" pitchFamily="18" charset="0"/>
                <a:ea typeface="Calibri" panose="020F0502020204030204" pitchFamily="34" charset="0"/>
                <a:cs typeface="Times New Roman" panose="02020603050405020304" pitchFamily="18" charset="0"/>
              </a:rPr>
              <a:t>:</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églalap 2"/>
          <p:cNvSpPr/>
          <p:nvPr/>
        </p:nvSpPr>
        <p:spPr>
          <a:xfrm>
            <a:off x="1122218" y="788884"/>
            <a:ext cx="8021782" cy="2976328"/>
          </a:xfrm>
          <a:prstGeom prst="rect">
            <a:avLst/>
          </a:prstGeom>
        </p:spPr>
        <p:txBody>
          <a:bodyPr wrap="square">
            <a:spAutoFit/>
          </a:bodyPr>
          <a:lstStyle/>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Díjak:</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     Országos József Attila Vers-, mese- és novellaíró pályázat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     Diákírók, diákköltők találkozója. Sárvár</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Megjelenés folyóiratban, antológiában </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400" dirty="0" smtClean="0">
                <a:latin typeface="Times New Roman" panose="02020603050405020304" pitchFamily="18" charset="0"/>
                <a:ea typeface="Calibri" panose="020F0502020204030204" pitchFamily="34" charset="0"/>
                <a:cs typeface="Times New Roman" panose="02020603050405020304" pitchFamily="18" charset="0"/>
              </a:rPr>
              <a:t>                           Az </a:t>
            </a:r>
            <a:r>
              <a:rPr lang="hu-HU" sz="2400" dirty="0">
                <a:latin typeface="Times New Roman" panose="02020603050405020304" pitchFamily="18" charset="0"/>
                <a:ea typeface="Calibri" panose="020F0502020204030204" pitchFamily="34" charset="0"/>
                <a:cs typeface="Times New Roman" panose="02020603050405020304" pitchFamily="18" charset="0"/>
              </a:rPr>
              <a:t>év novellái (2008)</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                           Lehetnék bárki  -  antológia (2020)</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Kép 3"/>
          <p:cNvPicPr>
            <a:picLocks noChangeAspect="1"/>
          </p:cNvPicPr>
          <p:nvPr/>
        </p:nvPicPr>
        <p:blipFill>
          <a:blip r:embed="rId2"/>
          <a:stretch>
            <a:fillRect/>
          </a:stretch>
        </p:blipFill>
        <p:spPr>
          <a:xfrm>
            <a:off x="3643725" y="3775170"/>
            <a:ext cx="2115101" cy="2820135"/>
          </a:xfrm>
          <a:prstGeom prst="rect">
            <a:avLst/>
          </a:prstGeom>
        </p:spPr>
      </p:pic>
      <p:pic>
        <p:nvPicPr>
          <p:cNvPr id="5" name="Kép 4"/>
          <p:cNvPicPr>
            <a:picLocks noChangeAspect="1"/>
          </p:cNvPicPr>
          <p:nvPr/>
        </p:nvPicPr>
        <p:blipFill>
          <a:blip r:embed="rId3"/>
          <a:stretch>
            <a:fillRect/>
          </a:stretch>
        </p:blipFill>
        <p:spPr>
          <a:xfrm>
            <a:off x="6234545" y="3803873"/>
            <a:ext cx="1856924" cy="2943225"/>
          </a:xfrm>
          <a:prstGeom prst="rect">
            <a:avLst/>
          </a:prstGeom>
        </p:spPr>
      </p:pic>
      <p:pic>
        <p:nvPicPr>
          <p:cNvPr id="6" name="Kép 5"/>
          <p:cNvPicPr>
            <a:picLocks noChangeAspect="1"/>
          </p:cNvPicPr>
          <p:nvPr/>
        </p:nvPicPr>
        <p:blipFill>
          <a:blip r:embed="rId4"/>
          <a:stretch>
            <a:fillRect/>
          </a:stretch>
        </p:blipFill>
        <p:spPr>
          <a:xfrm>
            <a:off x="8811059" y="1389351"/>
            <a:ext cx="3228975" cy="4314825"/>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09545" y="3832211"/>
            <a:ext cx="3208935" cy="2020245"/>
          </a:xfrm>
          <a:prstGeom prst="rect">
            <a:avLst/>
          </a:prstGeom>
        </p:spPr>
      </p:pic>
    </p:spTree>
    <p:extLst>
      <p:ext uri="{BB962C8B-B14F-4D97-AF65-F5344CB8AC3E}">
        <p14:creationId xmlns:p14="http://schemas.microsoft.com/office/powerpoint/2010/main" val="2893676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62150" y="470263"/>
            <a:ext cx="10554788" cy="2800767"/>
          </a:xfrm>
          <a:prstGeom prst="rect">
            <a:avLst/>
          </a:prstGeom>
        </p:spPr>
        <p:txBody>
          <a:bodyPr wrap="square">
            <a:spAutoFit/>
          </a:bodyPr>
          <a:lstStyle/>
          <a:p>
            <a:r>
              <a:rPr lang="hu-HU" sz="2800" dirty="0" smtClean="0">
                <a:solidFill>
                  <a:srgbClr val="2A400D"/>
                </a:solidFill>
                <a:latin typeface="Verdana" panose="020B0604030504040204" pitchFamily="34" charset="0"/>
              </a:rPr>
              <a:t>MOTTÓ</a:t>
            </a:r>
          </a:p>
          <a:p>
            <a:endParaRPr lang="hu-HU" sz="800" i="1" dirty="0">
              <a:solidFill>
                <a:srgbClr val="2A400D"/>
              </a:solidFill>
              <a:latin typeface="Verdana" panose="020B0604030504040204" pitchFamily="34" charset="0"/>
            </a:endParaRPr>
          </a:p>
          <a:p>
            <a:r>
              <a:rPr lang="hu-HU" sz="2800" i="1" dirty="0" smtClean="0">
                <a:solidFill>
                  <a:srgbClr val="2A400D"/>
                </a:solidFill>
                <a:latin typeface="Verdana" panose="020B0604030504040204" pitchFamily="34" charset="0"/>
              </a:rPr>
              <a:t>„Ha hajót </a:t>
            </a:r>
            <a:r>
              <a:rPr lang="hu-HU" sz="2800" i="1" dirty="0">
                <a:solidFill>
                  <a:srgbClr val="2A400D"/>
                </a:solidFill>
                <a:latin typeface="Verdana" panose="020B0604030504040204" pitchFamily="34" charset="0"/>
              </a:rPr>
              <a:t>akarsz építeni, ne azzal kezdd, hogy a </a:t>
            </a:r>
            <a:r>
              <a:rPr lang="hu-HU" sz="2800" i="1" dirty="0" smtClean="0">
                <a:solidFill>
                  <a:srgbClr val="2A400D"/>
                </a:solidFill>
                <a:latin typeface="Verdana" panose="020B0604030504040204" pitchFamily="34" charset="0"/>
              </a:rPr>
              <a:t>munkásokkal </a:t>
            </a:r>
            <a:r>
              <a:rPr lang="hu-HU" sz="2800" i="1" dirty="0">
                <a:solidFill>
                  <a:srgbClr val="2A400D"/>
                </a:solidFill>
                <a:latin typeface="Verdana" panose="020B0604030504040204" pitchFamily="34" charset="0"/>
              </a:rPr>
              <a:t>fát </a:t>
            </a:r>
            <a:r>
              <a:rPr lang="hu-HU" sz="2800" i="1" dirty="0" err="1">
                <a:solidFill>
                  <a:srgbClr val="2A400D"/>
                </a:solidFill>
                <a:latin typeface="Verdana" panose="020B0604030504040204" pitchFamily="34" charset="0"/>
              </a:rPr>
              <a:t>gyűjtetsz</a:t>
            </a:r>
            <a:r>
              <a:rPr lang="hu-HU" sz="2800" i="1" dirty="0">
                <a:solidFill>
                  <a:srgbClr val="2A400D"/>
                </a:solidFill>
                <a:latin typeface="Verdana" panose="020B0604030504040204" pitchFamily="34" charset="0"/>
              </a:rPr>
              <a:t>, majd szó nélkül kiosztod közöttük a szerszámokat, és rámutatsz a tervrajzra. Ehelyett először </a:t>
            </a:r>
            <a:r>
              <a:rPr lang="hu-HU" sz="2800" i="1" dirty="0" err="1">
                <a:solidFill>
                  <a:srgbClr val="2A400D"/>
                </a:solidFill>
                <a:latin typeface="Verdana" panose="020B0604030504040204" pitchFamily="34" charset="0"/>
              </a:rPr>
              <a:t>keltsd</a:t>
            </a:r>
            <a:r>
              <a:rPr lang="hu-HU" sz="2800" i="1" dirty="0">
                <a:solidFill>
                  <a:srgbClr val="2A400D"/>
                </a:solidFill>
                <a:latin typeface="Verdana" panose="020B0604030504040204" pitchFamily="34" charset="0"/>
              </a:rPr>
              <a:t> fel bennük az olthatatlan vágyat a végtelen tenger iránt!”   </a:t>
            </a:r>
            <a:r>
              <a:rPr lang="hu-HU" sz="2800" i="1" dirty="0" smtClean="0">
                <a:solidFill>
                  <a:srgbClr val="2A400D"/>
                </a:solidFill>
                <a:latin typeface="Verdana" panose="020B0604030504040204" pitchFamily="34" charset="0"/>
              </a:rPr>
              <a:t>          </a:t>
            </a:r>
            <a:r>
              <a:rPr lang="hu-HU" dirty="0" smtClean="0">
                <a:solidFill>
                  <a:srgbClr val="2A400D"/>
                </a:solidFill>
                <a:latin typeface="Verdana" panose="020B0604030504040204" pitchFamily="34" charset="0"/>
              </a:rPr>
              <a:t>(</a:t>
            </a:r>
            <a:r>
              <a:rPr lang="hu-HU" dirty="0">
                <a:solidFill>
                  <a:srgbClr val="2A400D"/>
                </a:solidFill>
                <a:latin typeface="Verdana" panose="020B0604030504040204" pitchFamily="34" charset="0"/>
              </a:rPr>
              <a:t>Antoine de Saint-Exupéry)</a:t>
            </a:r>
            <a:endParaRPr lang="hu-HU" dirty="0"/>
          </a:p>
        </p:txBody>
      </p:sp>
      <p:pic>
        <p:nvPicPr>
          <p:cNvPr id="3" name="Picture 6" descr="6 tipp, hogy gyermekek természetes kíváncsisága hasznos tudássá  fejlődhessen - Logiscool Magyarorszá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49" y="3383281"/>
            <a:ext cx="5040189" cy="335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4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17418" y="609600"/>
            <a:ext cx="3990109" cy="519886"/>
          </a:xfrm>
          <a:prstGeom prst="rect">
            <a:avLst/>
          </a:prstGeom>
        </p:spPr>
        <p:txBody>
          <a:bodyPr wrap="square">
            <a:spAutoFit/>
          </a:bodyPr>
          <a:lstStyle/>
          <a:p>
            <a:pPr>
              <a:lnSpc>
                <a:spcPct val="107000"/>
              </a:lnSpc>
              <a:spcAft>
                <a:spcPts val="800"/>
              </a:spcAft>
            </a:pPr>
            <a:r>
              <a:rPr lang="hu-HU" sz="2800" dirty="0" smtClean="0">
                <a:latin typeface="Arial" panose="020B0604020202020204" pitchFamily="34" charset="0"/>
                <a:ea typeface="Calibri" panose="020F0502020204030204" pitchFamily="34" charset="0"/>
                <a:cs typeface="Arial" panose="020B0604020202020204" pitchFamily="34" charset="0"/>
              </a:rPr>
              <a:t>CÉL</a:t>
            </a:r>
            <a:r>
              <a:rPr lang="hu-HU" sz="2400" dirty="0">
                <a:latin typeface="Arial" panose="020B0604020202020204" pitchFamily="34" charset="0"/>
                <a:ea typeface="Calibri" panose="020F0502020204030204" pitchFamily="34" charset="0"/>
                <a:cs typeface="Arial" panose="020B0604020202020204" pitchFamily="34" charset="0"/>
              </a:rPr>
              <a:t>:</a:t>
            </a:r>
            <a:endParaRPr lang="hu-HU"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églalap 2"/>
          <p:cNvSpPr/>
          <p:nvPr/>
        </p:nvSpPr>
        <p:spPr>
          <a:xfrm>
            <a:off x="817417" y="1357745"/>
            <a:ext cx="9476509" cy="458780"/>
          </a:xfrm>
          <a:prstGeom prst="rect">
            <a:avLst/>
          </a:prstGeom>
        </p:spPr>
        <p:txBody>
          <a:bodyPr wrap="square">
            <a:spAutoFit/>
          </a:bodyPr>
          <a:lstStyle/>
          <a:p>
            <a:pPr>
              <a:lnSpc>
                <a:spcPct val="107000"/>
              </a:lnSpc>
              <a:spcAft>
                <a:spcPts val="800"/>
              </a:spcAft>
            </a:pPr>
            <a:r>
              <a:rPr lang="hu-HU" sz="2400" dirty="0">
                <a:latin typeface="Arial" panose="020B0604020202020204" pitchFamily="34" charset="0"/>
                <a:ea typeface="Calibri" panose="020F0502020204030204" pitchFamily="34" charset="0"/>
                <a:cs typeface="Arial" panose="020B0604020202020204" pitchFamily="34" charset="0"/>
              </a:rPr>
              <a:t>Passzív befogadás helyett – </a:t>
            </a:r>
            <a:r>
              <a:rPr lang="hu-HU" sz="2400" dirty="0" smtClean="0">
                <a:latin typeface="Arial" panose="020B0604020202020204" pitchFamily="34" charset="0"/>
                <a:ea typeface="Calibri" panose="020F0502020204030204" pitchFamily="34" charset="0"/>
                <a:cs typeface="Arial" panose="020B0604020202020204" pitchFamily="34" charset="0"/>
              </a:rPr>
              <a:t>„Effélét </a:t>
            </a:r>
            <a:r>
              <a:rPr lang="hu-HU" sz="2400" dirty="0">
                <a:latin typeface="Arial" panose="020B0604020202020204" pitchFamily="34" charset="0"/>
                <a:ea typeface="Calibri" panose="020F0502020204030204" pitchFamily="34" charset="0"/>
                <a:cs typeface="Arial" panose="020B0604020202020204" pitchFamily="34" charset="0"/>
              </a:rPr>
              <a:t>csinálni maga is próbálgat”.</a:t>
            </a:r>
            <a:endParaRPr lang="hu-HU"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églalap 3"/>
          <p:cNvSpPr/>
          <p:nvPr/>
        </p:nvSpPr>
        <p:spPr>
          <a:xfrm>
            <a:off x="817417" y="2175164"/>
            <a:ext cx="6102527" cy="519886"/>
          </a:xfrm>
          <a:prstGeom prst="rect">
            <a:avLst/>
          </a:prstGeom>
        </p:spPr>
        <p:txBody>
          <a:bodyPr wrap="square">
            <a:spAutoFit/>
          </a:bodyPr>
          <a:lstStyle/>
          <a:p>
            <a:pPr>
              <a:lnSpc>
                <a:spcPct val="107000"/>
              </a:lnSpc>
              <a:spcAft>
                <a:spcPts val="800"/>
              </a:spcAft>
            </a:pPr>
            <a:r>
              <a:rPr lang="hu-HU" sz="2800" dirty="0">
                <a:latin typeface="Arial" panose="020B0604020202020204" pitchFamily="34" charset="0"/>
                <a:ea typeface="Calibri" panose="020F0502020204030204" pitchFamily="34" charset="0"/>
                <a:cs typeface="Arial" panose="020B0604020202020204" pitchFamily="34" charset="0"/>
              </a:rPr>
              <a:t>Reményeim:</a:t>
            </a:r>
            <a:endParaRPr lang="hu-HU"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églalap 6"/>
          <p:cNvSpPr/>
          <p:nvPr/>
        </p:nvSpPr>
        <p:spPr>
          <a:xfrm>
            <a:off x="817417" y="2854037"/>
            <a:ext cx="10654147" cy="1483035"/>
          </a:xfrm>
          <a:prstGeom prst="rect">
            <a:avLst/>
          </a:prstGeom>
        </p:spPr>
        <p:txBody>
          <a:bodyPr wrap="square">
            <a:spAutoFit/>
          </a:bodyPr>
          <a:lstStyle/>
          <a:p>
            <a:pPr>
              <a:lnSpc>
                <a:spcPct val="107000"/>
              </a:lnSpc>
              <a:spcAft>
                <a:spcPts val="800"/>
              </a:spcAft>
            </a:pPr>
            <a:r>
              <a:rPr lang="hu-HU" sz="2400" dirty="0">
                <a:latin typeface="Arial" panose="020B0604020202020204" pitchFamily="34" charset="0"/>
                <a:ea typeface="Calibri" panose="020F0502020204030204" pitchFamily="34" charset="0"/>
                <a:cs typeface="Arial" panose="020B0604020202020204" pitchFamily="34" charset="0"/>
              </a:rPr>
              <a:t>a diákok </a:t>
            </a:r>
            <a:r>
              <a:rPr lang="hu-HU" sz="2400" dirty="0" err="1">
                <a:latin typeface="Arial" panose="020B0604020202020204" pitchFamily="34" charset="0"/>
                <a:ea typeface="Calibri" panose="020F0502020204030204" pitchFamily="34" charset="0"/>
                <a:cs typeface="Arial" panose="020B0604020202020204" pitchFamily="34" charset="0"/>
              </a:rPr>
              <a:t>beleláthanak</a:t>
            </a:r>
            <a:r>
              <a:rPr lang="hu-HU" sz="2400" dirty="0">
                <a:latin typeface="Arial" panose="020B0604020202020204" pitchFamily="34" charset="0"/>
                <a:ea typeface="Calibri" panose="020F0502020204030204" pitchFamily="34" charset="0"/>
                <a:cs typeface="Arial" panose="020B0604020202020204" pitchFamily="34" charset="0"/>
              </a:rPr>
              <a:t> az írás kulisszatitkaiba, szépségébe és </a:t>
            </a:r>
            <a:r>
              <a:rPr lang="hu-HU" sz="2400" dirty="0" smtClean="0">
                <a:latin typeface="Arial" panose="020B0604020202020204" pitchFamily="34" charset="0"/>
                <a:ea typeface="Calibri" panose="020F0502020204030204" pitchFamily="34" charset="0"/>
                <a:cs typeface="Arial" panose="020B0604020202020204" pitchFamily="34" charset="0"/>
              </a:rPr>
              <a:t>nehézségeibe</a:t>
            </a:r>
            <a:endParaRPr lang="hu-HU"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hu-HU" sz="2400" dirty="0">
                <a:latin typeface="Arial" panose="020B0604020202020204" pitchFamily="34" charset="0"/>
                <a:ea typeface="Calibri" panose="020F0502020204030204" pitchFamily="34" charset="0"/>
                <a:cs typeface="Arial" panose="020B0604020202020204" pitchFamily="34" charset="0"/>
              </a:rPr>
              <a:t>mélyebb kapcsolatba kerülnek a szöveggel és annak írójával</a:t>
            </a:r>
          </a:p>
          <a:p>
            <a:pPr>
              <a:lnSpc>
                <a:spcPct val="107000"/>
              </a:lnSpc>
              <a:spcAft>
                <a:spcPts val="800"/>
              </a:spcAft>
            </a:pPr>
            <a:r>
              <a:rPr lang="hu-HU" sz="2400" dirty="0" smtClean="0">
                <a:latin typeface="Arial" panose="020B0604020202020204" pitchFamily="34" charset="0"/>
                <a:ea typeface="Calibri" panose="020F0502020204030204" pitchFamily="34" charset="0"/>
                <a:cs typeface="Arial" panose="020B0604020202020204" pitchFamily="34" charset="0"/>
              </a:rPr>
              <a:t>a porosnak</a:t>
            </a:r>
            <a:r>
              <a:rPr lang="hu-HU" sz="2400" dirty="0">
                <a:latin typeface="Arial" panose="020B0604020202020204" pitchFamily="34" charset="0"/>
                <a:ea typeface="Calibri" panose="020F0502020204030204" pitchFamily="34" charset="0"/>
                <a:cs typeface="Arial" panose="020B0604020202020204" pitchFamily="34" charset="0"/>
              </a:rPr>
              <a:t>, távolinak tetsző szöveg friss, újra megoldandó problémává válik</a:t>
            </a:r>
            <a:endParaRPr lang="hu-HU"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Kép 7"/>
          <p:cNvPicPr>
            <a:picLocks noChangeAspect="1"/>
          </p:cNvPicPr>
          <p:nvPr/>
        </p:nvPicPr>
        <p:blipFill>
          <a:blip r:embed="rId2"/>
          <a:stretch>
            <a:fillRect/>
          </a:stretch>
        </p:blipFill>
        <p:spPr>
          <a:xfrm>
            <a:off x="4328448" y="4462588"/>
            <a:ext cx="2838248" cy="2272860"/>
          </a:xfrm>
          <a:prstGeom prst="rect">
            <a:avLst/>
          </a:prstGeom>
        </p:spPr>
      </p:pic>
    </p:spTree>
    <p:extLst>
      <p:ext uri="{BB962C8B-B14F-4D97-AF65-F5344CB8AC3E}">
        <p14:creationId xmlns:p14="http://schemas.microsoft.com/office/powerpoint/2010/main" val="868078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95746" y="512619"/>
            <a:ext cx="6414654" cy="553998"/>
          </a:xfrm>
          <a:prstGeom prst="rect">
            <a:avLst/>
          </a:prstGeom>
        </p:spPr>
        <p:txBody>
          <a:bodyPr wrap="square">
            <a:spAutoFit/>
          </a:bodyPr>
          <a:lstStyle/>
          <a:p>
            <a:pPr algn="just">
              <a:lnSpc>
                <a:spcPct val="150000"/>
              </a:lnSpc>
              <a:spcAft>
                <a:spcPts val="800"/>
              </a:spcAft>
            </a:pPr>
            <a:r>
              <a:rPr lang="hu-HU" sz="2000" b="1" u="sng" dirty="0">
                <a:latin typeface="Times New Roman" panose="02020603050405020304" pitchFamily="18" charset="0"/>
                <a:ea typeface="Calibri" panose="020F0502020204030204" pitchFamily="34" charset="0"/>
                <a:cs typeface="Times New Roman" panose="02020603050405020304" pitchFamily="18" charset="0"/>
              </a:rPr>
              <a:t>A tematika alapját képező írástechnikák, feladattípusok</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églalap 2"/>
          <p:cNvSpPr/>
          <p:nvPr/>
        </p:nvSpPr>
        <p:spPr>
          <a:xfrm>
            <a:off x="831273" y="1343891"/>
            <a:ext cx="4807527"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Új szöveg alkotása egy mű jellemző motívumaira</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églalap 3"/>
          <p:cNvSpPr/>
          <p:nvPr/>
        </p:nvSpPr>
        <p:spPr>
          <a:xfrm>
            <a:off x="5638800" y="1851723"/>
            <a:ext cx="5527964"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„Beleírás” művekbe, kibővítésük új részegységekkel</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églalap 4"/>
          <p:cNvSpPr/>
          <p:nvPr/>
        </p:nvSpPr>
        <p:spPr>
          <a:xfrm>
            <a:off x="3006436" y="2359555"/>
            <a:ext cx="3671455" cy="507831"/>
          </a:xfrm>
          <a:prstGeom prst="rect">
            <a:avLst/>
          </a:prstGeom>
        </p:spPr>
        <p:txBody>
          <a:bodyPr wrap="square">
            <a:spAutoFit/>
          </a:bodyPr>
          <a:lstStyle/>
          <a:p>
            <a:pPr algn="just">
              <a:lnSpc>
                <a:spcPct val="150000"/>
              </a:lnSpc>
              <a:spcAft>
                <a:spcPts val="800"/>
              </a:spcAft>
            </a:pPr>
            <a:r>
              <a:rPr lang="hu-HU">
                <a:latin typeface="Times New Roman" panose="02020603050405020304" pitchFamily="18" charset="0"/>
                <a:ea typeface="Calibri" panose="020F0502020204030204" pitchFamily="34" charset="0"/>
                <a:cs typeface="Times New Roman" panose="02020603050405020304" pitchFamily="18" charset="0"/>
              </a:rPr>
              <a:t>Ki nem fejtett részletek megalkotása</a:t>
            </a:r>
            <a:endParaRPr lang="hu-HU"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églalap 5"/>
          <p:cNvSpPr/>
          <p:nvPr/>
        </p:nvSpPr>
        <p:spPr>
          <a:xfrm>
            <a:off x="831273" y="3144661"/>
            <a:ext cx="3380509"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Epikus szövegek más befejezéssel</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églalap 6"/>
          <p:cNvSpPr/>
          <p:nvPr/>
        </p:nvSpPr>
        <p:spPr>
          <a:xfrm>
            <a:off x="7869381" y="3144660"/>
            <a:ext cx="1842653"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Nézőpontváltás</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églalap 7"/>
          <p:cNvSpPr/>
          <p:nvPr/>
        </p:nvSpPr>
        <p:spPr>
          <a:xfrm flipH="1">
            <a:off x="7398325" y="4142509"/>
            <a:ext cx="3463638"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Áthelyezés más szövegtípusba</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églalap 8"/>
          <p:cNvSpPr/>
          <p:nvPr/>
        </p:nvSpPr>
        <p:spPr>
          <a:xfrm>
            <a:off x="1052945" y="4650340"/>
            <a:ext cx="4724401"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Helyzetek aktualizálása mai viszonyokra</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églalap 9"/>
          <p:cNvSpPr/>
          <p:nvPr/>
        </p:nvSpPr>
        <p:spPr>
          <a:xfrm>
            <a:off x="2867891" y="5314345"/>
            <a:ext cx="4530435"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Aktualizálás a diák saját élethelyzetére</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églalap 10"/>
          <p:cNvSpPr/>
          <p:nvPr/>
        </p:nvSpPr>
        <p:spPr>
          <a:xfrm flipH="1">
            <a:off x="8437416" y="5721927"/>
            <a:ext cx="1274619" cy="507831"/>
          </a:xfrm>
          <a:prstGeom prst="rect">
            <a:avLst/>
          </a:prstGeom>
        </p:spPr>
        <p:txBody>
          <a:bodyPr wrap="square">
            <a:spAutoFit/>
          </a:bodyPr>
          <a:lstStyle/>
          <a:p>
            <a:pPr algn="just">
              <a:lnSpc>
                <a:spcPct val="150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Paródia</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A Kárpátaljai Magyar Művelődési Intézet IV. pályázati felhívása -  Kárpátalj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782" y="3004133"/>
            <a:ext cx="2078618" cy="155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53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78873" y="678873"/>
            <a:ext cx="6206836" cy="487506"/>
          </a:xfrm>
          <a:prstGeom prst="rect">
            <a:avLst/>
          </a:prstGeom>
        </p:spPr>
        <p:txBody>
          <a:bodyPr wrap="square">
            <a:spAutoFit/>
          </a:bodyPr>
          <a:lstStyle/>
          <a:p>
            <a:pPr>
              <a:lnSpc>
                <a:spcPct val="107000"/>
              </a:lnSpc>
              <a:spcAft>
                <a:spcPts val="800"/>
              </a:spcAft>
            </a:pPr>
            <a:r>
              <a:rPr lang="hu-HU" sz="2400" dirty="0">
                <a:latin typeface="Times New Roman" panose="02020603050405020304" pitchFamily="18" charset="0"/>
                <a:ea typeface="Calibri" panose="020F0502020204030204" pitchFamily="34" charset="0"/>
                <a:cs typeface="Times New Roman" panose="02020603050405020304" pitchFamily="18" charset="0"/>
              </a:rPr>
              <a:t>RÉSZLETEK A TERVEZETT TEMATIKÁBÓL</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églalap 2"/>
          <p:cNvSpPr/>
          <p:nvPr/>
        </p:nvSpPr>
        <p:spPr>
          <a:xfrm>
            <a:off x="678873" y="1166379"/>
            <a:ext cx="10390909" cy="5275034"/>
          </a:xfrm>
          <a:prstGeom prst="rect">
            <a:avLst/>
          </a:prstGeom>
        </p:spPr>
        <p:txBody>
          <a:bodyPr wrap="square">
            <a:spAutoFit/>
          </a:bodyPr>
          <a:lstStyle/>
          <a:p>
            <a:pPr>
              <a:lnSpc>
                <a:spcPct val="107000"/>
              </a:lnSpc>
              <a:spcAft>
                <a:spcPts val="800"/>
              </a:spcAft>
            </a:pPr>
            <a:r>
              <a:rPr lang="hu-HU" sz="2000" u="sng" dirty="0">
                <a:latin typeface="Times New Roman" panose="02020603050405020304" pitchFamily="18" charset="0"/>
                <a:ea typeface="Calibri" panose="020F0502020204030204" pitchFamily="34" charset="0"/>
                <a:cs typeface="Times New Roman" panose="02020603050405020304" pitchFamily="18" charset="0"/>
              </a:rPr>
              <a:t>9. osztály</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000" dirty="0">
                <a:latin typeface="Times New Roman" panose="02020603050405020304" pitchFamily="18" charset="0"/>
                <a:ea typeface="Calibri" panose="020F0502020204030204" pitchFamily="34" charset="0"/>
                <a:cs typeface="Times New Roman" panose="02020603050405020304" pitchFamily="18" charset="0"/>
              </a:rPr>
              <a:t>IRODALOM</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000" dirty="0" err="1">
                <a:latin typeface="Times New Roman" panose="02020603050405020304" pitchFamily="18" charset="0"/>
                <a:ea typeface="Calibri" panose="020F0502020204030204" pitchFamily="34" charset="0"/>
                <a:cs typeface="Times New Roman" panose="02020603050405020304" pitchFamily="18" charset="0"/>
              </a:rPr>
              <a:t>Petrarkista</a:t>
            </a:r>
            <a:r>
              <a:rPr lang="hu-HU" sz="2000" dirty="0">
                <a:latin typeface="Times New Roman" panose="02020603050405020304" pitchFamily="18" charset="0"/>
                <a:ea typeface="Calibri" panose="020F0502020204030204" pitchFamily="34" charset="0"/>
                <a:cs typeface="Times New Roman" panose="02020603050405020304" pitchFamily="18" charset="0"/>
              </a:rPr>
              <a:t> vers megadott kezdősorra</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Boccaccio: A sólyom feláldozása – Ha a sólyom életben marad…</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Shakespeare: Rómeó és Júlia – Ami a drámából kimaradt: Rómeó és Róza / Júlia és Páris dialógusa</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Hexameter írása iskolai témáról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Janus Pannonius: Búcsú Váradtól – Búcsú Szombathelytől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Pázmány-példázat átírása mai magyar nyelvre</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Mikes: Törökországi levelek – Kedves néném! – Levél az elmúlt hét eseményeiről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Válasz P. </a:t>
            </a:r>
            <a:r>
              <a:rPr lang="hu-HU" dirty="0" smtClean="0">
                <a:latin typeface="Times New Roman" panose="02020603050405020304" pitchFamily="18" charset="0"/>
                <a:ea typeface="Calibri" panose="020F0502020204030204" pitchFamily="34" charset="0"/>
                <a:cs typeface="Times New Roman" panose="02020603050405020304" pitchFamily="18" charset="0"/>
              </a:rPr>
              <a:t>E. </a:t>
            </a:r>
            <a:r>
              <a:rPr lang="hu-HU" dirty="0">
                <a:latin typeface="Times New Roman" panose="02020603050405020304" pitchFamily="18" charset="0"/>
                <a:ea typeface="Calibri" panose="020F0502020204030204" pitchFamily="34" charset="0"/>
                <a:cs typeface="Times New Roman" panose="02020603050405020304" pitchFamily="18" charset="0"/>
              </a:rPr>
              <a:t>grófnőtől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err="1">
                <a:latin typeface="Times New Roman" panose="02020603050405020304" pitchFamily="18" charset="0"/>
                <a:ea typeface="Calibri" panose="020F0502020204030204" pitchFamily="34" charset="0"/>
                <a:cs typeface="Times New Roman" panose="02020603050405020304" pitchFamily="18" charset="0"/>
              </a:rPr>
              <a:t>Moliére</a:t>
            </a:r>
            <a:r>
              <a:rPr lang="hu-HU" dirty="0">
                <a:latin typeface="Times New Roman" panose="02020603050405020304" pitchFamily="18" charset="0"/>
                <a:ea typeface="Calibri" panose="020F0502020204030204" pitchFamily="34" charset="0"/>
                <a:cs typeface="Times New Roman" panose="02020603050405020304" pitchFamily="18" charset="0"/>
              </a:rPr>
              <a:t>: Tartuffe – </a:t>
            </a:r>
            <a:r>
              <a:rPr lang="hu-HU" dirty="0" err="1">
                <a:latin typeface="Times New Roman" panose="02020603050405020304" pitchFamily="18" charset="0"/>
                <a:ea typeface="Calibri" panose="020F0502020204030204" pitchFamily="34" charset="0"/>
                <a:cs typeface="Times New Roman" panose="02020603050405020304" pitchFamily="18" charset="0"/>
              </a:rPr>
              <a:t>Orgon</a:t>
            </a:r>
            <a:r>
              <a:rPr lang="hu-HU" dirty="0">
                <a:latin typeface="Times New Roman" panose="02020603050405020304" pitchFamily="18" charset="0"/>
                <a:ea typeface="Calibri" panose="020F0502020204030204" pitchFamily="34" charset="0"/>
                <a:cs typeface="Times New Roman" panose="02020603050405020304" pitchFamily="18" charset="0"/>
              </a:rPr>
              <a:t> köszönőlevele a királynak</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Defoe: Robinson – Robinson naplóbejegyzése mai hajóról megmentett tárgyakról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Goethe: Faust – Mit kérnék Mefisztótól?</a:t>
            </a:r>
            <a:endParaRPr lang="hu-HU"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Kép 3"/>
          <p:cNvPicPr>
            <a:picLocks noChangeAspect="1"/>
          </p:cNvPicPr>
          <p:nvPr/>
        </p:nvPicPr>
        <p:blipFill>
          <a:blip r:embed="rId2"/>
          <a:stretch>
            <a:fillRect/>
          </a:stretch>
        </p:blipFill>
        <p:spPr>
          <a:xfrm>
            <a:off x="8300171" y="678873"/>
            <a:ext cx="2949720" cy="1913618"/>
          </a:xfrm>
          <a:prstGeom prst="rect">
            <a:avLst/>
          </a:prstGeom>
        </p:spPr>
      </p:pic>
    </p:spTree>
    <p:extLst>
      <p:ext uri="{BB962C8B-B14F-4D97-AF65-F5344CB8AC3E}">
        <p14:creationId xmlns:p14="http://schemas.microsoft.com/office/powerpoint/2010/main" val="1705449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71055" y="346364"/>
            <a:ext cx="10404763" cy="5575116"/>
          </a:xfrm>
          <a:prstGeom prst="rect">
            <a:avLst/>
          </a:prstGeom>
        </p:spPr>
        <p:txBody>
          <a:bodyPr wrap="square">
            <a:spAutoFit/>
          </a:bodyPr>
          <a:lstStyle/>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NYELVTAN</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Kommunikáció – Csomagol a család – Az esemény megfogalmazása több helyzetben és műfajban</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Mondat és párbeszéd elhelyezése rövid történetben</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Monológ megfogalmazása fénykép alapján</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Tömegkommunikáció – Tréfás reklámszövegek használhatatlan tárgyakról     </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Médiaműfajok – Bulvárhírek megadott címekre</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Interjú a tornacipőmmel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Beszédhangok – Eszperente szöveg megadott témára</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Alliterációkra épülő mondatok „b” betűvel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smtClean="0">
                <a:latin typeface="Times New Roman" panose="02020603050405020304" pitchFamily="18" charset="0"/>
                <a:ea typeface="Calibri" panose="020F0502020204030204" pitchFamily="34" charset="0"/>
                <a:cs typeface="Times New Roman" panose="02020603050405020304" pitchFamily="18" charset="0"/>
              </a:rPr>
              <a:t>Szófajok </a:t>
            </a:r>
            <a:r>
              <a:rPr lang="hu-HU" dirty="0">
                <a:latin typeface="Times New Roman" panose="02020603050405020304" pitchFamily="18" charset="0"/>
                <a:ea typeface="Calibri" panose="020F0502020204030204" pitchFamily="34" charset="0"/>
                <a:cs typeface="Times New Roman" panose="02020603050405020304" pitchFamily="18" charset="0"/>
              </a:rPr>
              <a:t>– Tűzvész a toronyházban – Verbális stílusú helyszíni tudósítás</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                   Képvers személyes névmásokkal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Szóösszetételek – Saját szóösszetételek össze nem illő elemekből; versírás a szókészletből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a:latin typeface="Times New Roman" panose="02020603050405020304" pitchFamily="18" charset="0"/>
                <a:ea typeface="Calibri" panose="020F0502020204030204" pitchFamily="34" charset="0"/>
                <a:cs typeface="Times New Roman" panose="02020603050405020304" pitchFamily="18" charset="0"/>
              </a:rPr>
              <a:t>Mondattan </a:t>
            </a:r>
            <a:r>
              <a:rPr lang="hu-HU" dirty="0" smtClean="0">
                <a:latin typeface="Times New Roman" panose="02020603050405020304" pitchFamily="18" charset="0"/>
                <a:ea typeface="Calibri" panose="020F0502020204030204" pitchFamily="34" charset="0"/>
                <a:cs typeface="Times New Roman" panose="02020603050405020304" pitchFamily="18" charset="0"/>
              </a:rPr>
              <a:t>– Szövegalkotás </a:t>
            </a:r>
            <a:r>
              <a:rPr lang="hu-HU" dirty="0">
                <a:latin typeface="Times New Roman" panose="02020603050405020304" pitchFamily="18" charset="0"/>
                <a:ea typeface="Calibri" panose="020F0502020204030204" pitchFamily="34" charset="0"/>
                <a:cs typeface="Times New Roman" panose="02020603050405020304" pitchFamily="18" charset="0"/>
              </a:rPr>
              <a:t>tagolatlan, hiányos szerkezetű és tőmondatokkal</a:t>
            </a: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smtClean="0">
                <a:latin typeface="Times New Roman" panose="02020603050405020304" pitchFamily="18" charset="0"/>
                <a:ea typeface="Calibri" panose="020F0502020204030204" pitchFamily="34" charset="0"/>
                <a:cs typeface="Times New Roman" panose="02020603050405020304" pitchFamily="18" charset="0"/>
              </a:rPr>
              <a:t>Helyesírásunk </a:t>
            </a:r>
            <a:r>
              <a:rPr lang="hu-HU" dirty="0">
                <a:latin typeface="Times New Roman" panose="02020603050405020304" pitchFamily="18" charset="0"/>
                <a:ea typeface="Calibri" panose="020F0502020204030204" pitchFamily="34" charset="0"/>
                <a:cs typeface="Times New Roman" panose="02020603050405020304" pitchFamily="18" charset="0"/>
              </a:rPr>
              <a:t>– Saját tollbamondásszöveg megalkotása a tulajdonnevek gyakoroltatására</a:t>
            </a:r>
            <a:endParaRPr lang="hu-HU"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Kép 2"/>
          <p:cNvPicPr>
            <a:picLocks noChangeAspect="1"/>
          </p:cNvPicPr>
          <p:nvPr/>
        </p:nvPicPr>
        <p:blipFill>
          <a:blip r:embed="rId2"/>
          <a:stretch>
            <a:fillRect/>
          </a:stretch>
        </p:blipFill>
        <p:spPr>
          <a:xfrm>
            <a:off x="7805068" y="2327564"/>
            <a:ext cx="3933698" cy="2202871"/>
          </a:xfrm>
          <a:prstGeom prst="rect">
            <a:avLst/>
          </a:prstGeom>
        </p:spPr>
      </p:pic>
    </p:spTree>
    <p:extLst>
      <p:ext uri="{BB962C8B-B14F-4D97-AF65-F5344CB8AC3E}">
        <p14:creationId xmlns:p14="http://schemas.microsoft.com/office/powerpoint/2010/main" val="3491407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463636" y="1233056"/>
            <a:ext cx="5430982" cy="1200329"/>
          </a:xfrm>
          <a:prstGeom prst="rect">
            <a:avLst/>
          </a:prstGeom>
        </p:spPr>
        <p:txBody>
          <a:bodyPr wrap="square">
            <a:spAutoFit/>
          </a:bodyPr>
          <a:lstStyle/>
          <a:p>
            <a:pPr lvl="0" algn="ctr" defTabSz="914400" fontAlgn="base">
              <a:spcBef>
                <a:spcPct val="0"/>
              </a:spcBef>
              <a:spcAft>
                <a:spcPct val="0"/>
              </a:spcAft>
            </a:pPr>
            <a:r>
              <a:rPr lang="hu-HU" sz="4000" dirty="0" smtClean="0">
                <a:solidFill>
                  <a:prstClr val="black"/>
                </a:solidFill>
                <a:latin typeface="Arial" pitchFamily="34" charset="0"/>
                <a:ea typeface="Calibri" pitchFamily="34" charset="0"/>
                <a:cs typeface="Arial" pitchFamily="34" charset="0"/>
              </a:rPr>
              <a:t>„Beavatkozások” </a:t>
            </a:r>
            <a:r>
              <a:rPr lang="hu-HU" sz="3200" dirty="0" smtClean="0">
                <a:solidFill>
                  <a:prstClr val="black"/>
                </a:solidFill>
                <a:latin typeface="Arial" pitchFamily="34" charset="0"/>
                <a:ea typeface="Calibri" pitchFamily="34" charset="0"/>
                <a:cs typeface="Arial" pitchFamily="34" charset="0"/>
              </a:rPr>
              <a:t>szépirodalmi szövegekbe</a:t>
            </a:r>
            <a:endParaRPr lang="hu-HU" sz="3200" dirty="0">
              <a:solidFill>
                <a:prstClr val="black"/>
              </a:solidFill>
              <a:latin typeface="Arial" pitchFamily="34" charset="0"/>
              <a:ea typeface="Calibri" pitchFamily="34" charset="0"/>
              <a:cs typeface="Arial" pitchFamily="34" charset="0"/>
            </a:endParaRPr>
          </a:p>
        </p:txBody>
      </p:sp>
      <p:sp>
        <p:nvSpPr>
          <p:cNvPr id="3" name="Téglalap 2"/>
          <p:cNvSpPr/>
          <p:nvPr/>
        </p:nvSpPr>
        <p:spPr>
          <a:xfrm>
            <a:off x="2840183" y="2867891"/>
            <a:ext cx="6941126" cy="1099718"/>
          </a:xfrm>
          <a:prstGeom prst="rect">
            <a:avLst/>
          </a:prstGeom>
        </p:spPr>
        <p:txBody>
          <a:bodyPr wrap="square">
            <a:spAutoFit/>
          </a:bodyPr>
          <a:lstStyle/>
          <a:p>
            <a:pPr lvl="0" algn="ctr" defTabSz="914400" eaLnBrk="0" fontAlgn="base" hangingPunct="0">
              <a:spcBef>
                <a:spcPct val="0"/>
              </a:spcBef>
              <a:spcAft>
                <a:spcPct val="0"/>
              </a:spcAft>
            </a:pPr>
            <a:r>
              <a:rPr lang="hu-HU" sz="3200" dirty="0">
                <a:solidFill>
                  <a:prstClr val="black"/>
                </a:solidFill>
                <a:latin typeface="Arial" pitchFamily="34" charset="0"/>
                <a:ea typeface="Calibri" pitchFamily="34" charset="0"/>
                <a:cs typeface="Arial" pitchFamily="34" charset="0"/>
              </a:rPr>
              <a:t>Átírások</a:t>
            </a:r>
            <a:r>
              <a:rPr lang="hu-HU" sz="3200" dirty="0" smtClean="0">
                <a:solidFill>
                  <a:prstClr val="black"/>
                </a:solidFill>
                <a:latin typeface="Arial" pitchFamily="34" charset="0"/>
                <a:ea typeface="Calibri" pitchFamily="34" charset="0"/>
                <a:cs typeface="Arial" pitchFamily="34" charset="0"/>
              </a:rPr>
              <a:t>,</a:t>
            </a:r>
            <a:endParaRPr lang="hu-HU" sz="3200" dirty="0">
              <a:solidFill>
                <a:prstClr val="black"/>
              </a:solidFill>
              <a:latin typeface="Arial" pitchFamily="34" charset="0"/>
              <a:cs typeface="Arial" pitchFamily="34" charset="0"/>
            </a:endParaRPr>
          </a:p>
          <a:p>
            <a:pPr lvl="0" algn="ctr" defTabSz="914400" eaLnBrk="0" fontAlgn="base" hangingPunct="0">
              <a:spcBef>
                <a:spcPct val="0"/>
              </a:spcBef>
              <a:spcAft>
                <a:spcPct val="0"/>
              </a:spcAft>
            </a:pPr>
            <a:r>
              <a:rPr lang="hu-HU" sz="3200" dirty="0" smtClean="0">
                <a:solidFill>
                  <a:prstClr val="black"/>
                </a:solidFill>
                <a:latin typeface="Arial" pitchFamily="34" charset="0"/>
                <a:ea typeface="Calibri" pitchFamily="34" charset="0"/>
                <a:cs typeface="Arial" pitchFamily="34" charset="0"/>
              </a:rPr>
              <a:t>stílus-, forma- és műfajváltozatok</a:t>
            </a:r>
            <a:endParaRPr lang="hu-HU" sz="3200" dirty="0">
              <a:solidFill>
                <a:prstClr val="black"/>
              </a:solidFill>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2305839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870363" y="927435"/>
            <a:ext cx="8617527"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hu-HU" sz="2400" b="1" dirty="0" err="1" smtClean="0">
                <a:latin typeface="Arial" pitchFamily="34" charset="0"/>
                <a:ea typeface="Calibri" pitchFamily="34" charset="0"/>
                <a:cs typeface="Arial" pitchFamily="34" charset="0"/>
              </a:rPr>
              <a:t>Orgonról</a:t>
            </a:r>
            <a:endParaRPr lang="hu-HU" sz="2400" b="1" dirty="0">
              <a:latin typeface="Arial" pitchFamily="34" charset="0"/>
              <a:ea typeface="Calibri" pitchFamily="34" charset="0"/>
              <a:cs typeface="Arial" pitchFamily="34" charset="0"/>
            </a:endParaRPr>
          </a:p>
          <a:p>
            <a:pPr algn="just" defTabSz="914400" fontAlgn="base">
              <a:spcBef>
                <a:spcPct val="0"/>
              </a:spcBef>
              <a:spcAft>
                <a:spcPct val="0"/>
              </a:spcAft>
            </a:pPr>
            <a:endParaRPr lang="hu-HU" sz="2400" dirty="0">
              <a:latin typeface="Arial" pitchFamily="34" charset="0"/>
              <a:cs typeface="Arial" pitchFamily="34" charset="0"/>
            </a:endParaRPr>
          </a:p>
          <a:p>
            <a:pPr algn="just" defTabSz="914400" eaLnBrk="0" fontAlgn="base" hangingPunct="0">
              <a:spcBef>
                <a:spcPct val="0"/>
              </a:spcBef>
              <a:spcAft>
                <a:spcPct val="0"/>
              </a:spcAft>
            </a:pPr>
            <a:r>
              <a:rPr lang="hu-HU" sz="2400" dirty="0">
                <a:latin typeface="Arial" pitchFamily="34" charset="0"/>
                <a:ea typeface="Calibri" pitchFamily="34" charset="0"/>
                <a:cs typeface="Arial" pitchFamily="34" charset="0"/>
              </a:rPr>
              <a:t>(</a:t>
            </a:r>
            <a:r>
              <a:rPr lang="hu-HU" sz="2400" dirty="0" err="1">
                <a:latin typeface="Arial" pitchFamily="34" charset="0"/>
                <a:ea typeface="Calibri" pitchFamily="34" charset="0"/>
                <a:cs typeface="Arial" pitchFamily="34" charset="0"/>
              </a:rPr>
              <a:t>Dorine</a:t>
            </a:r>
            <a:r>
              <a:rPr lang="hu-HU" sz="2400" dirty="0">
                <a:latin typeface="Arial" pitchFamily="34" charset="0"/>
                <a:ea typeface="Calibri" pitchFamily="34" charset="0"/>
                <a:cs typeface="Arial" pitchFamily="34" charset="0"/>
              </a:rPr>
              <a:t> </a:t>
            </a:r>
            <a:r>
              <a:rPr lang="hu-HU" sz="2400" dirty="0" smtClean="0">
                <a:latin typeface="Arial" pitchFamily="34" charset="0"/>
                <a:ea typeface="Calibri" pitchFamily="34" charset="0"/>
                <a:cs typeface="Arial" pitchFamily="34" charset="0"/>
              </a:rPr>
              <a:t>szemszögéből)</a:t>
            </a:r>
            <a:endParaRPr lang="hu-HU" sz="2400" dirty="0">
              <a:latin typeface="Arial" pitchFamily="34" charset="0"/>
              <a:ea typeface="Calibri" pitchFamily="34" charset="0"/>
              <a:cs typeface="Arial" pitchFamily="34" charset="0"/>
            </a:endParaRPr>
          </a:p>
          <a:p>
            <a:pPr algn="just" defTabSz="914400" eaLnBrk="0" fontAlgn="base" hangingPunct="0">
              <a:spcBef>
                <a:spcPct val="0"/>
              </a:spcBef>
              <a:spcAft>
                <a:spcPct val="0"/>
              </a:spcAft>
            </a:pPr>
            <a:endParaRPr lang="hu-HU" sz="2400" dirty="0">
              <a:latin typeface="Arial" pitchFamily="34" charset="0"/>
              <a:cs typeface="Arial" pitchFamily="34" charset="0"/>
            </a:endParaRPr>
          </a:p>
          <a:p>
            <a:pPr algn="just" defTabSz="914400" eaLnBrk="0" fontAlgn="base" hangingPunct="0">
              <a:spcBef>
                <a:spcPct val="0"/>
              </a:spcBef>
              <a:spcAft>
                <a:spcPct val="0"/>
              </a:spcAft>
            </a:pPr>
            <a:r>
              <a:rPr lang="hu-HU" sz="2400" dirty="0">
                <a:latin typeface="Arial" pitchFamily="34" charset="0"/>
                <a:ea typeface="Calibri" pitchFamily="34" charset="0"/>
                <a:cs typeface="Arial" pitchFamily="34" charset="0"/>
              </a:rPr>
              <a:t>   Ismét egy hangosabb családi veszekedés szakította meg a délutáni nyugalmat a házban. Egyszerűen már nem tudom szó nélkül tűrni, ahogy </a:t>
            </a:r>
            <a:r>
              <a:rPr lang="hu-HU" sz="2400" dirty="0" err="1">
                <a:latin typeface="Arial" pitchFamily="34" charset="0"/>
                <a:ea typeface="Calibri" pitchFamily="34" charset="0"/>
                <a:cs typeface="Arial" pitchFamily="34" charset="0"/>
              </a:rPr>
              <a:t>Orgon</a:t>
            </a:r>
            <a:r>
              <a:rPr lang="hu-HU" sz="2400" dirty="0">
                <a:latin typeface="Arial" pitchFamily="34" charset="0"/>
                <a:ea typeface="Calibri" pitchFamily="34" charset="0"/>
                <a:cs typeface="Arial" pitchFamily="34" charset="0"/>
              </a:rPr>
              <a:t> folyamatosan Tartuffe-öt ajnározza. Míg más valóban fontos dolgaira próbál megoldást találni, addig Tartuffe-nek elég egy apróság, és máris a figyelem középpontjába kerül, nyomban rohannak segíteni „őfelségének”. Én csak egy szolgálólány vagyok, de nap mint nap a szemébe kell mondanom </a:t>
            </a:r>
            <a:r>
              <a:rPr lang="hu-HU" sz="2400" dirty="0" err="1">
                <a:latin typeface="Arial" pitchFamily="34" charset="0"/>
                <a:ea typeface="Calibri" pitchFamily="34" charset="0"/>
                <a:cs typeface="Arial" pitchFamily="34" charset="0"/>
              </a:rPr>
              <a:t>Orgonnak</a:t>
            </a:r>
            <a:r>
              <a:rPr lang="hu-HU" sz="2400" dirty="0">
                <a:latin typeface="Arial" pitchFamily="34" charset="0"/>
                <a:ea typeface="Calibri" pitchFamily="34" charset="0"/>
                <a:cs typeface="Arial" pitchFamily="34" charset="0"/>
              </a:rPr>
              <a:t> az igazságot, mást nem nagyon tudok tenni…</a:t>
            </a:r>
            <a:endParaRPr lang="hu-HU" sz="2400" dirty="0">
              <a:latin typeface="Arial" pitchFamily="34" charset="0"/>
              <a:cs typeface="Arial" pitchFamily="34" charset="0"/>
            </a:endParaRPr>
          </a:p>
        </p:txBody>
      </p:sp>
    </p:spTree>
    <p:extLst>
      <p:ext uri="{BB962C8B-B14F-4D97-AF65-F5344CB8AC3E}">
        <p14:creationId xmlns:p14="http://schemas.microsoft.com/office/powerpoint/2010/main" val="2283211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607127" y="675209"/>
            <a:ext cx="8423564"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hu-HU" b="1" dirty="0">
                <a:latin typeface="Arial" pitchFamily="34" charset="0"/>
                <a:ea typeface="Calibri" pitchFamily="34" charset="0"/>
                <a:cs typeface="Arial" pitchFamily="34" charset="0"/>
              </a:rPr>
              <a:t>Melinda </a:t>
            </a:r>
            <a:r>
              <a:rPr lang="hu-HU" b="1" dirty="0" smtClean="0">
                <a:latin typeface="Arial" pitchFamily="34" charset="0"/>
                <a:ea typeface="Calibri" pitchFamily="34" charset="0"/>
                <a:cs typeface="Arial" pitchFamily="34" charset="0"/>
              </a:rPr>
              <a:t>vallomása</a:t>
            </a:r>
            <a:endParaRPr lang="hu-HU" b="1" dirty="0">
              <a:latin typeface="Arial" pitchFamily="34" charset="0"/>
              <a:ea typeface="Calibri" pitchFamily="34" charset="0"/>
              <a:cs typeface="Arial" pitchFamily="34" charset="0"/>
            </a:endParaRPr>
          </a:p>
          <a:p>
            <a:pPr algn="just" defTabSz="914400" fontAlgn="base">
              <a:spcBef>
                <a:spcPct val="0"/>
              </a:spcBef>
              <a:spcAft>
                <a:spcPct val="0"/>
              </a:spcAft>
            </a:pPr>
            <a:endParaRPr lang="hu-HU" dirty="0">
              <a:latin typeface="Arial" pitchFamily="34" charset="0"/>
              <a:cs typeface="Arial" pitchFamily="34" charset="0"/>
            </a:endParaRPr>
          </a:p>
          <a:p>
            <a:pPr algn="just" defTabSz="914400" eaLnBrk="0" fontAlgn="base" hangingPunct="0">
              <a:spcBef>
                <a:spcPct val="0"/>
              </a:spcBef>
              <a:spcAft>
                <a:spcPct val="0"/>
              </a:spcAft>
            </a:pPr>
            <a:r>
              <a:rPr lang="hu-HU" dirty="0">
                <a:latin typeface="Arial" pitchFamily="34" charset="0"/>
                <a:ea typeface="Calibri" pitchFamily="34" charset="0"/>
                <a:cs typeface="Arial" pitchFamily="34" charset="0"/>
              </a:rPr>
              <a:t>   A nevem Melinda, Spanyolországból származom, egy jómódú családból. Van két bátyám. Mindig tisztességre és becsületre neveltek minket otthon.</a:t>
            </a:r>
            <a:endParaRPr lang="hu-HU" dirty="0">
              <a:latin typeface="Arial" pitchFamily="34" charset="0"/>
              <a:cs typeface="Arial" pitchFamily="34" charset="0"/>
            </a:endParaRPr>
          </a:p>
          <a:p>
            <a:pPr algn="just" defTabSz="914400" eaLnBrk="0" fontAlgn="base" hangingPunct="0">
              <a:spcBef>
                <a:spcPct val="0"/>
              </a:spcBef>
              <a:spcAft>
                <a:spcPct val="0"/>
              </a:spcAft>
            </a:pPr>
            <a:r>
              <a:rPr lang="hu-HU" dirty="0">
                <a:latin typeface="Arial" pitchFamily="34" charset="0"/>
                <a:ea typeface="Calibri" pitchFamily="34" charset="0"/>
                <a:cs typeface="Arial" pitchFamily="34" charset="0"/>
              </a:rPr>
              <a:t>   Magyarországra költöztünk, néhány éve hozzámentem egy bánhoz, a neve Bánk. Jóval idősebb nálam, de én nagyon szeretem és tisztelem őt, ő az ország egyik legrangosabb embere. Büszke vagyok rá, hogy a felesége lehetek. Nagyon boldogok voltunk együtt, azonban most nagyon nagy baj történt. Az utóbbi hetekben Ottó, Gertrudis királyné öccse megkörnyékezett. Többször felkeresett, el akart csábítani, folyton szerelmet vallott. Mindig elutasítottam őt, és elmondtam neki, hogy én Bánkot szeretem, bár a szerelme imponált nekem. Egy nap aztán megtörtént, amire nem is gondoltam, sikeresen elcsábított, vele voltam. Azonban van valami, ami mentségemre szól. Önkívületi állapotban voltam. Ha józanul, tiszta fejjel tudok gondolkodni, nem tettem volna ezt meg Ottóval. Valaki valamilyen szert tehetett italomba vagy ételembe, amitől összezavarodtam, és engedtem Ottónak. Nagyon sajnálom tettemet, ha tudnám, megváltoztatnám a múltat. Félek a következményektől, de legjobban Bánkot féltem. Nem tudom, hogy fogja ezt viselni, hisz-e majd nekem. De akármi fog történni, Isten látja a szívemet, ő tudja az igazságot, és azt is, hogy én még mindig Bánkot szeretem.</a:t>
            </a:r>
            <a:endParaRPr lang="hu-HU" dirty="0">
              <a:latin typeface="Arial" pitchFamily="34" charset="0"/>
              <a:cs typeface="Arial" pitchFamily="34" charset="0"/>
            </a:endParaRPr>
          </a:p>
        </p:txBody>
      </p:sp>
    </p:spTree>
    <p:extLst>
      <p:ext uri="{BB962C8B-B14F-4D97-AF65-F5344CB8AC3E}">
        <p14:creationId xmlns:p14="http://schemas.microsoft.com/office/powerpoint/2010/main" val="34703720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ppan">
  <a:themeElements>
    <a:clrScheme name="Szappa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zappa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zappa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TM03457510[[fn=Szappan]]</Template>
  <TotalTime>820</TotalTime>
  <Words>2392</Words>
  <Application>Microsoft Office PowerPoint</Application>
  <PresentationFormat>Szélesvásznú</PresentationFormat>
  <Paragraphs>246</Paragraphs>
  <Slides>26</Slides>
  <Notes>0</Notes>
  <HiddenSlides>0</HiddenSlides>
  <MMClips>0</MMClips>
  <ScaleCrop>false</ScaleCrop>
  <HeadingPairs>
    <vt:vector size="6" baseType="variant">
      <vt:variant>
        <vt:lpstr>Használt betűtípusok</vt:lpstr>
      </vt:variant>
      <vt:variant>
        <vt:i4>9</vt:i4>
      </vt:variant>
      <vt:variant>
        <vt:lpstr>Téma</vt:lpstr>
      </vt:variant>
      <vt:variant>
        <vt:i4>1</vt:i4>
      </vt:variant>
      <vt:variant>
        <vt:lpstr>Diacímek</vt:lpstr>
      </vt:variant>
      <vt:variant>
        <vt:i4>26</vt:i4>
      </vt:variant>
    </vt:vector>
  </HeadingPairs>
  <TitlesOfParts>
    <vt:vector size="36" baseType="lpstr">
      <vt:lpstr>Arial</vt:lpstr>
      <vt:lpstr>Calibri</vt:lpstr>
      <vt:lpstr>Century Gothic</vt:lpstr>
      <vt:lpstr>Chiller</vt:lpstr>
      <vt:lpstr>Comic Sans MS</vt:lpstr>
      <vt:lpstr>Garamond</vt:lpstr>
      <vt:lpstr>Gill Sans Ultra Bold</vt:lpstr>
      <vt:lpstr>Times New Roman</vt:lpstr>
      <vt:lpstr>Verdana</vt:lpstr>
      <vt:lpstr>Szappan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Önálló szépirodalmi alkotások</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Windows-felhasználó</dc:creator>
  <cp:lastModifiedBy>Windows-felhasználó</cp:lastModifiedBy>
  <cp:revision>75</cp:revision>
  <dcterms:created xsi:type="dcterms:W3CDTF">2022-12-30T19:43:13Z</dcterms:created>
  <dcterms:modified xsi:type="dcterms:W3CDTF">2023-08-28T21:12:01Z</dcterms:modified>
</cp:coreProperties>
</file>