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5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597319" y="44624"/>
            <a:ext cx="58827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40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7319" y="44624"/>
            <a:ext cx="6266767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597319" y="44624"/>
            <a:ext cx="58827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240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597319" y="1628801"/>
            <a:ext cx="6815667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7632171" y="1633102"/>
            <a:ext cx="432048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1435101"/>
            <a:ext cx="6815667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597319" y="44624"/>
            <a:ext cx="5882724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5994400" y="2286000"/>
            <a:ext cx="58928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886200"/>
            <a:ext cx="57912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597319" y="44624"/>
            <a:ext cx="58827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2023. 01. 24.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181" y="764704"/>
            <a:ext cx="4419600" cy="1440160"/>
          </a:xfrm>
        </p:spPr>
        <p:txBody>
          <a:bodyPr/>
          <a:lstStyle/>
          <a:p>
            <a:r>
              <a:rPr lang="hu-HU" dirty="0"/>
              <a:t>Komplex fejlesztés a bolyaiban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2532212" y="4797152"/>
            <a:ext cx="4643908" cy="1368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sz="1200" dirty="0"/>
              <a:t>A projekt címe:</a:t>
            </a:r>
            <a:endParaRPr lang="hu-HU" sz="1200" b="0" dirty="0"/>
          </a:p>
          <a:p>
            <a:r>
              <a:rPr lang="hu-HU" sz="1200" b="0" dirty="0"/>
              <a:t>Komplex fejlesztés az ELTE Bolyai János Gyakorló Általános Iskola és Gimnáziumban Szombathelyen</a:t>
            </a:r>
          </a:p>
          <a:p>
            <a:endParaRPr lang="hu-HU" sz="1200" b="0" dirty="0"/>
          </a:p>
          <a:p>
            <a:r>
              <a:rPr lang="hu-HU" sz="1200" dirty="0"/>
              <a:t>A projekt azonosító száma:</a:t>
            </a:r>
            <a:endParaRPr lang="hu-HU" sz="1200" b="0" dirty="0"/>
          </a:p>
          <a:p>
            <a:r>
              <a:rPr lang="hu-HU" sz="1200" b="0" dirty="0"/>
              <a:t>EFOP-4.2.3-22-2022-00018</a:t>
            </a:r>
            <a:endParaRPr lang="hu-HU" sz="12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2559587" y="2852936"/>
            <a:ext cx="4419600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sz="2000" dirty="0"/>
              <a:t>Előadó: </a:t>
            </a:r>
          </a:p>
          <a:p>
            <a:r>
              <a:rPr lang="hu-HU" sz="2000" dirty="0"/>
              <a:t>Papp Tibor</a:t>
            </a:r>
          </a:p>
          <a:p>
            <a:r>
              <a:rPr lang="hu-HU" sz="2000" dirty="0"/>
              <a:t>igazgató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48" y="4443616"/>
            <a:ext cx="3524250" cy="1295400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 b="1" i="1" dirty="0"/>
              <a:t>„Kezdeményező a változásokban”</a:t>
            </a:r>
          </a:p>
          <a:p>
            <a:endParaRPr lang="hu-HU" dirty="0"/>
          </a:p>
          <a:p>
            <a:r>
              <a:rPr lang="hu-HU" dirty="0"/>
              <a:t>Pályázatok: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TÁMOP – Öveges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EFOP – infrastruktúra fejlesztés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Minisztériumi fejlesztések</a:t>
            </a:r>
          </a:p>
          <a:p>
            <a:endParaRPr lang="hu-HU" dirty="0"/>
          </a:p>
          <a:p>
            <a:r>
              <a:rPr lang="hu-HU" dirty="0"/>
              <a:t>Határon túli kapcsolatok: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Alsóbodok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Marosvásárhely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Aknaszlatina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dirty="0"/>
              <a:t>Pedagógiai innováció: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Élménynapok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Tehetségnap – tehetségbankett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Sport és egészségnap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Mentális higiénia fejlesztés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Táborok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21" y="476672"/>
            <a:ext cx="3024336" cy="201622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5157192"/>
            <a:ext cx="2072640" cy="133197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32" y="2236392"/>
            <a:ext cx="3466140" cy="231076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1393024"/>
            <a:ext cx="864096" cy="6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51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C9D89719-41A5-4DFC-8F7F-0CFF70197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5921" y="620688"/>
            <a:ext cx="2592289" cy="1944216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b="1" i="1" dirty="0"/>
              <a:t>„ A pedagógusképzésnek legyen gyakorlati műhelye”</a:t>
            </a:r>
          </a:p>
          <a:p>
            <a:endParaRPr lang="hu-HU" dirty="0"/>
          </a:p>
          <a:p>
            <a:r>
              <a:rPr lang="hu-HU" dirty="0"/>
              <a:t>Az EFOP-4.2.3-22-2022-00018 főbb fejlesztési területei: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tanári digitális kompetencia fejlesztési (eszközpark fejlesztés, wifi hálózat fejlesztése)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Digitális táblák elhelyezése az osztálytermekben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Iskolai médiahálózat fejlesztése</a:t>
            </a:r>
          </a:p>
          <a:p>
            <a:r>
              <a:rPr lang="hu-HU" dirty="0"/>
              <a:t>     (kamerarendszer, iskolarádió)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466525F-4149-4FF8-AFBF-B894A7C6E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2146548"/>
            <a:ext cx="3419872" cy="256490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1DFD3EB-189D-4564-9270-32218FF31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21" y="3079270"/>
            <a:ext cx="2448273" cy="32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62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969D2301-EF10-423E-915D-AA602E743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9857" y="750297"/>
            <a:ext cx="3270409" cy="2102640"/>
          </a:xfr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1D30C04A-A2D4-48CB-8F78-3BED45DC8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Infrastrukturális fejlesztés: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iskola épülete 1974-ben épült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diáklétszám az évek alatt közel a duplájára nőtt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Új termek kialakítására van szükség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tantermek felújítása és fejlesztése elengedhetetlen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közösségi terek fejlesztése is szükséges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39F02AFB-FAA7-4A7B-9074-E73DE8D2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EA0D323-79CD-4F0F-9A1D-2BC6461F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7" y="2348880"/>
            <a:ext cx="4022653" cy="255744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1239094-9FC8-4BE6-831A-BD4F44599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4155596"/>
            <a:ext cx="3379478" cy="25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12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5F69CBB7-A6E0-4DBD-B724-D653C9ED4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7968" y="908720"/>
            <a:ext cx="3312368" cy="2484276"/>
          </a:xfr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A9186FC6-79DB-40B9-84A2-3A9526B50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A közösségi terek kiemelt szerepet játszanak az iskola életében: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Bolyai Galéria kiállításai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Iskolai ünnepélyek helyszíne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Diákok önálló tanulásának helyszíne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Játszótér kialakítása az udvaron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Irodai fejlesztés, átalakítás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D31CAD28-DE5C-4E4C-A3A6-E6E19260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BE09D1D-D79F-47FB-A185-205C6306F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9" y="3780632"/>
            <a:ext cx="3102665" cy="232699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393803C-6340-4C87-A85D-423A28C70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135" y="3799163"/>
            <a:ext cx="3102666" cy="23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28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153CA2A-6227-4BD9-BD4F-4074A7C7E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1864" y="828954"/>
            <a:ext cx="3466728" cy="2600046"/>
          </a:xfr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F6C8EE96-F0FF-45BC-BA68-1ECAAFBB6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Az 1974-ben épült tornaterem felújítása: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Padlózat felújítása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Festési munkák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Futófolyosó kialakítása (külön tanóra megtartásának lehetősége)</a:t>
            </a:r>
          </a:p>
          <a:p>
            <a:endParaRPr lang="hu-HU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93F4293B-2CC6-4104-AD1B-467ED519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85CAB8D-474D-418F-837C-B094EE8B1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677" y="3245942"/>
            <a:ext cx="4088160" cy="306612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01B29F8-D2AA-4C34-98A9-749FECCDB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886" y="3243102"/>
            <a:ext cx="230172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11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22625705-7295-44EE-ADBF-6807121C7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Szaktantermek, osztálytermek felújítása: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Beázások megszüntetése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Padlózat megújítása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Higiénikus osztályterem kialakítása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Festési munkák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Modern környezet kialakítása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Iskolabútorok modernizálása, cseréje</a:t>
            </a: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F4435CF3-7B5D-4029-B3CF-DE2F05F9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76DFD2C-A824-4DCD-8C2E-4FB0D6EE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903" y="2975665"/>
            <a:ext cx="2301720" cy="306896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6F03638-B940-4229-81D5-A953331DD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124" y="2969581"/>
            <a:ext cx="2600961" cy="346794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6E38B13-2C41-4262-B06E-FA2D38A1A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33" y="4168849"/>
            <a:ext cx="1723873" cy="229849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143161A-6E94-4CB9-93E3-8057FA9CC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327" y="246968"/>
            <a:ext cx="3168352" cy="2376264"/>
          </a:xfrm>
          <a:prstGeom prst="rect">
            <a:avLst/>
          </a:prstGeom>
        </p:spPr>
      </p:pic>
      <p:sp>
        <p:nvSpPr>
          <p:cNvPr id="16" name="Tartalom helye 15">
            <a:extLst>
              <a:ext uri="{FF2B5EF4-FFF2-40B4-BE49-F238E27FC236}">
                <a16:creationId xmlns:a16="http://schemas.microsoft.com/office/drawing/2014/main" id="{1083E203-85C7-45FA-92B3-0FF6852BB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379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67608" y="1412776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97F61C9-01C0-466C-BE50-69C123B47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663" y="3284984"/>
            <a:ext cx="3901394" cy="259228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C2146BC-17AA-42FF-9D60-AA8EB3C69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208" y="527179"/>
            <a:ext cx="1584176" cy="28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13" y="1340768"/>
            <a:ext cx="5111750" cy="1932880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intézmény 12 évfolyammal működik 4 tagozaton: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Általános iskola alsó tagozat </a:t>
            </a:r>
          </a:p>
          <a:p>
            <a:r>
              <a:rPr lang="hu-HU" dirty="0"/>
              <a:t>	1-4. évfolyam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Általános iskola felső tagozat</a:t>
            </a:r>
          </a:p>
          <a:p>
            <a:r>
              <a:rPr lang="hu-HU" dirty="0"/>
              <a:t>	5-8. évfolyam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8 évfolyamos gimnázium</a:t>
            </a:r>
          </a:p>
          <a:p>
            <a:r>
              <a:rPr lang="hu-HU" dirty="0"/>
              <a:t>	5-12. évfolyam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4 évfolyamos gimnázium</a:t>
            </a:r>
          </a:p>
          <a:p>
            <a:r>
              <a:rPr lang="hu-HU" dirty="0"/>
              <a:t>	9-12. évfolyam</a:t>
            </a:r>
          </a:p>
          <a:p>
            <a:endParaRPr lang="hu-HU" dirty="0"/>
          </a:p>
          <a:p>
            <a:r>
              <a:rPr lang="hu-HU" dirty="0"/>
              <a:t>2022/2023-as tanévben:</a:t>
            </a:r>
          </a:p>
          <a:p>
            <a:r>
              <a:rPr lang="hu-HU" dirty="0"/>
              <a:t>	1010 diák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78" y="3506502"/>
            <a:ext cx="2843644" cy="224400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3367980"/>
            <a:ext cx="1692404" cy="252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27" y="2622488"/>
            <a:ext cx="3216560" cy="2144373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Kiváló szakmai kapcsolat 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ELTE-vel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Az ELTE által fenntartott köznevelési intézményekkel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Savaria Egyetemi Központtal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A Berzsenyi Dániel Pedagógusképző Központtal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Savaria Regionális Pedagógiai Szolgáltató és Kutató Központtal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Gyakorlati képzés: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Tanítóképzés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/>
              <a:t>Tanárképzés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268240"/>
              </p:ext>
            </p:extLst>
          </p:nvPr>
        </p:nvGraphicFramePr>
        <p:xfrm>
          <a:off x="5274694" y="930088"/>
          <a:ext cx="4751812" cy="204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4" imgW="22088318" imgH="9496320" progId="Acrobat.Document.DC">
                  <p:embed/>
                </p:oleObj>
              </mc:Choice>
              <mc:Fallback>
                <p:oleObj name="Acrobat Document" r:id="rId4" imgW="22088318" imgH="949632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74694" y="930088"/>
                        <a:ext cx="4751812" cy="2043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03" y="4416227"/>
            <a:ext cx="3419872" cy="17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42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22" y="3717033"/>
            <a:ext cx="3514623" cy="2346861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hu-HU" b="1" dirty="0"/>
              <a:t>Tanítóképzés</a:t>
            </a:r>
          </a:p>
          <a:p>
            <a:endParaRPr lang="hu-HU" dirty="0"/>
          </a:p>
          <a:p>
            <a:r>
              <a:rPr lang="hu-HU" dirty="0"/>
              <a:t>Nappali tagozat: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Egyéni komplex pedagógiai gyakorlat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Csoportos tanítási gyakorlat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Csoportos hospitálás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Összefüggő tanítási gyakorlat</a:t>
            </a:r>
          </a:p>
          <a:p>
            <a:endParaRPr lang="hu-HU" dirty="0"/>
          </a:p>
          <a:p>
            <a:r>
              <a:rPr lang="hu-HU" dirty="0"/>
              <a:t>Levelező tagozat: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Egyéni komplex pedagógiai gyakorlat</a:t>
            </a:r>
          </a:p>
          <a:p>
            <a:endParaRPr lang="hu-HU" dirty="0"/>
          </a:p>
          <a:p>
            <a:r>
              <a:rPr lang="hu-HU" dirty="0"/>
              <a:t>Hallgatói létszám:</a:t>
            </a:r>
          </a:p>
          <a:p>
            <a:r>
              <a:rPr lang="hu-HU" dirty="0"/>
              <a:t>60 fő nappali</a:t>
            </a:r>
          </a:p>
          <a:p>
            <a:r>
              <a:rPr lang="hu-HU" dirty="0"/>
              <a:t>30 fő levelező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3" y="1268760"/>
            <a:ext cx="3618321" cy="24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0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5" y="1628800"/>
            <a:ext cx="2784003" cy="1860136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hu-HU" b="1" dirty="0"/>
              <a:t>Tanárképzés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Pályaismereti és pályaszocializációs gyakorlatok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Csoportos tanítási gyakorlat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Szaktárgyi tanítási gyakorlat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Összefüggő tanítási gyakorlat</a:t>
            </a:r>
          </a:p>
          <a:p>
            <a:endParaRPr lang="hu-HU" dirty="0"/>
          </a:p>
          <a:p>
            <a:r>
              <a:rPr lang="hu-HU" dirty="0"/>
              <a:t>Nappali tagozat: </a:t>
            </a:r>
          </a:p>
          <a:p>
            <a:r>
              <a:rPr lang="hu-HU" dirty="0"/>
              <a:t>80 hallgató</a:t>
            </a:r>
          </a:p>
          <a:p>
            <a:r>
              <a:rPr lang="hu-HU" dirty="0"/>
              <a:t>Levelező tagozat:</a:t>
            </a:r>
          </a:p>
          <a:p>
            <a:r>
              <a:rPr lang="hu-HU" dirty="0"/>
              <a:t>57 fő</a:t>
            </a:r>
          </a:p>
          <a:p>
            <a:endParaRPr lang="hu-HU" dirty="0">
              <a:solidFill>
                <a:srgbClr val="FF0000"/>
              </a:solidFill>
            </a:endParaRPr>
          </a:p>
          <a:p>
            <a:r>
              <a:rPr lang="hu-HU" dirty="0"/>
              <a:t>Vezető tanárok száma: </a:t>
            </a:r>
          </a:p>
          <a:p>
            <a:r>
              <a:rPr lang="hu-HU" dirty="0"/>
              <a:t>43 fő</a:t>
            </a:r>
          </a:p>
          <a:p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4" y="3284985"/>
            <a:ext cx="3521127" cy="297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77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06" y="1009434"/>
            <a:ext cx="6250606" cy="4662951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47" y="4149080"/>
            <a:ext cx="240093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13" y="1038155"/>
            <a:ext cx="2722172" cy="1814781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b="1" i="1" dirty="0"/>
              <a:t>„Közoktatási teljesítményében legyen minőségi”</a:t>
            </a:r>
          </a:p>
          <a:p>
            <a:endParaRPr lang="hu-HU" dirty="0"/>
          </a:p>
          <a:p>
            <a:r>
              <a:rPr lang="hu-HU" dirty="0"/>
              <a:t>Specializációk:</a:t>
            </a:r>
          </a:p>
          <a:p>
            <a:r>
              <a:rPr lang="hu-HU" dirty="0"/>
              <a:t>Természettudományi: </a:t>
            </a:r>
          </a:p>
          <a:p>
            <a:r>
              <a:rPr lang="hu-HU" dirty="0"/>
              <a:t>biológia – kémia-fizika</a:t>
            </a:r>
          </a:p>
          <a:p>
            <a:endParaRPr lang="hu-HU" dirty="0"/>
          </a:p>
          <a:p>
            <a:r>
              <a:rPr lang="hu-HU" dirty="0"/>
              <a:t>Reál: </a:t>
            </a:r>
          </a:p>
          <a:p>
            <a:r>
              <a:rPr lang="hu-HU" dirty="0"/>
              <a:t>Matematika – digitális kultúra</a:t>
            </a:r>
          </a:p>
          <a:p>
            <a:endParaRPr lang="hu-HU" dirty="0"/>
          </a:p>
          <a:p>
            <a:r>
              <a:rPr lang="hu-HU" dirty="0"/>
              <a:t>Humán:</a:t>
            </a:r>
          </a:p>
          <a:p>
            <a:r>
              <a:rPr lang="hu-HU" dirty="0"/>
              <a:t>Történelem – idegen nyelvek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204865"/>
            <a:ext cx="3560034" cy="23762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9" y="4019647"/>
            <a:ext cx="3439907" cy="22960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653136"/>
            <a:ext cx="2393160" cy="169316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08" y="1772816"/>
            <a:ext cx="868729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54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3" y="940550"/>
            <a:ext cx="4355975" cy="2913058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/>
              <a:t>A Pedagógiai Program további fontos területei: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Művészeti nevelés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Sport és egészségfejlesztés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917624"/>
            <a:ext cx="3348372" cy="22322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353" y="3037595"/>
            <a:ext cx="2621503" cy="179172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57" y="4548728"/>
            <a:ext cx="3110167" cy="160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25657"/>
            <a:ext cx="5111750" cy="1648951"/>
          </a:xfr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-3060848" y="993422"/>
            <a:ext cx="3008313" cy="469106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ELTE Bolyai jános Gyakorló általános iskola és gimnázium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03" y="4365105"/>
            <a:ext cx="5911351" cy="190688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476673"/>
            <a:ext cx="3203848" cy="103349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53B07FC-671E-4C9B-A691-F9E7CC97F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168" y="1303683"/>
            <a:ext cx="21602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40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504</Words>
  <Application>Microsoft Office PowerPoint</Application>
  <PresentationFormat>Szélesvásznú</PresentationFormat>
  <Paragraphs>156</Paragraphs>
  <Slides>16</Slides>
  <Notes>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Arial</vt:lpstr>
      <vt:lpstr>Calibri</vt:lpstr>
      <vt:lpstr>Office-téma</vt:lpstr>
      <vt:lpstr>Acrobat Document</vt:lpstr>
      <vt:lpstr>Komplex fejlesztés a bolyaiban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ELTE Bolyai jános Gyakorló általános iskola és gimnázium</vt:lpstr>
      <vt:lpstr>KÖSZÖNÖM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Kutrovics Tamás</cp:lastModifiedBy>
  <cp:revision>71</cp:revision>
  <dcterms:created xsi:type="dcterms:W3CDTF">2014-03-03T11:13:53Z</dcterms:created>
  <dcterms:modified xsi:type="dcterms:W3CDTF">2023-01-24T09:03:02Z</dcterms:modified>
</cp:coreProperties>
</file>